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fntdata" ContentType="application/x-fontdata"/>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1" r:id="rId1"/>
  </p:sldMasterIdLst>
  <p:notesMasterIdLst>
    <p:notesMasterId r:id="rId34"/>
  </p:notesMasterIdLst>
  <p:sldIdLst>
    <p:sldId id="256" r:id="rId2"/>
    <p:sldId id="257" r:id="rId3"/>
    <p:sldId id="258" r:id="rId4"/>
    <p:sldId id="301" r:id="rId5"/>
    <p:sldId id="259" r:id="rId6"/>
    <p:sldId id="260" r:id="rId7"/>
    <p:sldId id="261" r:id="rId8"/>
    <p:sldId id="262" r:id="rId9"/>
    <p:sldId id="298" r:id="rId10"/>
    <p:sldId id="263" r:id="rId11"/>
    <p:sldId id="284" r:id="rId12"/>
    <p:sldId id="268" r:id="rId13"/>
    <p:sldId id="286" r:id="rId14"/>
    <p:sldId id="285" r:id="rId15"/>
    <p:sldId id="287" r:id="rId16"/>
    <p:sldId id="288" r:id="rId17"/>
    <p:sldId id="289" r:id="rId18"/>
    <p:sldId id="290" r:id="rId19"/>
    <p:sldId id="291" r:id="rId20"/>
    <p:sldId id="274" r:id="rId21"/>
    <p:sldId id="294" r:id="rId22"/>
    <p:sldId id="282" r:id="rId23"/>
    <p:sldId id="283" r:id="rId24"/>
    <p:sldId id="293" r:id="rId25"/>
    <p:sldId id="292" r:id="rId26"/>
    <p:sldId id="295" r:id="rId27"/>
    <p:sldId id="299" r:id="rId28"/>
    <p:sldId id="300" r:id="rId29"/>
    <p:sldId id="281" r:id="rId30"/>
    <p:sldId id="296" r:id="rId31"/>
    <p:sldId id="297" r:id="rId32"/>
    <p:sldId id="280" r:id="rId33"/>
  </p:sldIdLst>
  <p:sldSz cx="12192000" cy="6858000"/>
  <p:notesSz cx="6858000" cy="9144000"/>
  <p:embeddedFontLst>
    <p:embeddedFont>
      <p:font typeface="Bodoni MT" panose="02070603080606020203" pitchFamily="18" charset="0"/>
      <p:regular r:id="rId35"/>
      <p:bold r:id="rId36"/>
      <p:italic r:id="rId37"/>
      <p:boldItalic r:id="rId38"/>
    </p:embeddedFont>
    <p:embeddedFont>
      <p:font typeface="Open Sans" panose="020B0600000101010101" charset="0"/>
      <p:regular r:id="rId39"/>
      <p:bold r:id="rId40"/>
      <p:italic r:id="rId41"/>
      <p:boldItalic r:id="rId42"/>
    </p:embeddedFont>
    <p:embeddedFont>
      <p:font typeface="Verdana" panose="020B0604030504040204" pitchFamily="34" charset="0"/>
      <p:regular r:id="rId43"/>
      <p:bold r:id="rId44"/>
      <p:italic r:id="rId45"/>
      <p:boldItalic r:id="rId4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581"/>
    <p:restoredTop sz="54911"/>
  </p:normalViewPr>
  <p:slideViewPr>
    <p:cSldViewPr snapToGrid="0" snapToObjects="1">
      <p:cViewPr varScale="1">
        <p:scale>
          <a:sx n="47" d="100"/>
          <a:sy n="47" d="100"/>
        </p:scale>
        <p:origin x="2083"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notesMaster" Target="notesMasters/notesMaster1.xml"/><Relationship Id="rId42" Type="http://schemas.openxmlformats.org/officeDocument/2006/relationships/font" Target="fonts/font8.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4.fntdata"/><Relationship Id="rId46" Type="http://schemas.openxmlformats.org/officeDocument/2006/relationships/font" Target="fonts/font12.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font" Target="fonts/font11.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2.fntdata"/><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1.fntdata"/><Relationship Id="rId43" Type="http://schemas.openxmlformats.org/officeDocument/2006/relationships/font" Target="fonts/font9.fntdata"/><Relationship Id="rId48" Type="http://schemas.openxmlformats.org/officeDocument/2006/relationships/viewProps" Target="view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4" name="Shape 4"/>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lstStyle>
            <a:lvl1pPr marR="0" lvl="0" algn="r"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5" name="Shape 5"/>
          <p:cNvSpPr>
            <a:spLocks noGrp="1" noRot="1" noChangeAspect="1"/>
          </p:cNvSpPr>
          <p:nvPr>
            <p:ph type="sldImg" idx="3"/>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Shape 6"/>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lstStyle>
            <a:lvl1pPr marL="457200" marR="0" lvl="0"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L="914400" marR="0" lvl="1"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2pPr>
            <a:lvl3pPr marL="1371600" marR="0" lvl="2"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3pPr>
            <a:lvl4pPr marL="1828800" marR="0" lvl="3"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4pPr>
            <a:lvl5pPr marL="2286000" marR="0" lvl="4"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5pPr>
            <a:lvl6pPr marL="2743200" marR="0" lvl="5"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6pPr>
            <a:lvl7pPr marL="3200400" marR="0" lvl="6"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7pPr>
            <a:lvl8pPr marL="3657600" marR="0" lvl="7"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8pPr>
            <a:lvl9pPr marL="4114800" marR="0" lvl="8"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9pPr>
          </a:lstStyle>
          <a:p>
            <a:endParaRPr/>
          </a:p>
        </p:txBody>
      </p:sp>
      <p:sp>
        <p:nvSpPr>
          <p:cNvPr id="7" name="Shape 7"/>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8" name="Shape 8"/>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Arial"/>
                <a:ea typeface="Arial"/>
                <a:cs typeface="Arial"/>
                <a:sym typeface="Arial"/>
              </a:rPr>
              <a:t>‹#›</a:t>
            </a:fld>
            <a:endParaRPr sz="1200" b="0" i="0" u="none" strike="noStrike" cap="none">
              <a:solidFill>
                <a:schemeClr val="dk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Shape 88"/>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9" name="Shape 89"/>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endParaRPr kumimoji="1" lang="en-US" altLang="ko-KR" b="1" dirty="0"/>
          </a:p>
          <a:p>
            <a:r>
              <a:rPr kumimoji="1" lang="en-US" altLang="ko-KR" b="1" dirty="0"/>
              <a:t>Hello, my name is </a:t>
            </a:r>
            <a:r>
              <a:rPr kumimoji="1" lang="en-US" altLang="ko-KR" b="1" dirty="0" err="1"/>
              <a:t>Heewon</a:t>
            </a:r>
            <a:r>
              <a:rPr kumimoji="1" lang="en-US" altLang="ko-KR" b="1" dirty="0"/>
              <a:t> </a:t>
            </a:r>
            <a:r>
              <a:rPr kumimoji="1" lang="en-US" altLang="ko-KR" b="1" dirty="0" err="1"/>
              <a:t>Ko</a:t>
            </a:r>
            <a:r>
              <a:rPr kumimoji="1" lang="en-US" altLang="ko-KR" b="1" dirty="0"/>
              <a:t>, and I’m the presenter of our research. </a:t>
            </a:r>
          </a:p>
        </p:txBody>
      </p:sp>
      <p:sp>
        <p:nvSpPr>
          <p:cNvPr id="90" name="Shape 90"/>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Arial"/>
                <a:ea typeface="Arial"/>
                <a:cs typeface="Arial"/>
                <a:sym typeface="Arial"/>
              </a:rPr>
              <a:t>1</a:t>
            </a:fld>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Shape 201"/>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2" name="Shape 202"/>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 altLang="ko-KR" sz="1200" b="0" i="0" u="none" strike="noStrike" cap="none" dirty="0">
                <a:solidFill>
                  <a:schemeClr val="dk1"/>
                </a:solidFill>
                <a:effectLst/>
                <a:latin typeface="Arial"/>
                <a:ea typeface="Arial"/>
                <a:cs typeface="Arial"/>
                <a:sym typeface="Arial"/>
              </a:rPr>
              <a:t>As the </a:t>
            </a:r>
            <a:r>
              <a:rPr lang="en" altLang="ko-KR" sz="1200" b="0" i="0" u="none" strike="noStrike" cap="none" dirty="0" err="1">
                <a:solidFill>
                  <a:schemeClr val="dk1"/>
                </a:solidFill>
                <a:effectLst/>
                <a:latin typeface="Arial"/>
                <a:ea typeface="Arial"/>
                <a:cs typeface="Arial"/>
                <a:sym typeface="Arial"/>
              </a:rPr>
              <a:t>RetinaNet</a:t>
            </a:r>
            <a:r>
              <a:rPr lang="en" altLang="ko-KR" sz="1200" b="0" i="0" u="none" strike="noStrike" cap="none" dirty="0">
                <a:solidFill>
                  <a:schemeClr val="dk1"/>
                </a:solidFill>
                <a:effectLst/>
                <a:latin typeface="Arial"/>
                <a:ea typeface="Arial"/>
                <a:cs typeface="Arial"/>
                <a:sym typeface="Arial"/>
              </a:rPr>
              <a:t> network adopts Feature Pyramid Network (FPN) backbone on top of the </a:t>
            </a:r>
            <a:r>
              <a:rPr lang="en" altLang="ko-KR" sz="1200" b="0" i="0" u="none" strike="noStrike" cap="none" dirty="0" err="1">
                <a:solidFill>
                  <a:schemeClr val="dk1"/>
                </a:solidFill>
                <a:effectLst/>
                <a:latin typeface="Arial"/>
                <a:ea typeface="Arial"/>
                <a:cs typeface="Arial"/>
                <a:sym typeface="Arial"/>
              </a:rPr>
              <a:t>ResNet</a:t>
            </a:r>
            <a:r>
              <a:rPr lang="en" altLang="ko-KR" sz="1200" b="0" i="0" u="none" strike="noStrike" cap="none" dirty="0">
                <a:solidFill>
                  <a:schemeClr val="dk1"/>
                </a:solidFill>
                <a:effectLst/>
                <a:latin typeface="Arial"/>
                <a:ea typeface="Arial"/>
                <a:cs typeface="Arial"/>
                <a:sym typeface="Arial"/>
              </a:rPr>
              <a:t> architecture, it generates multi-scale feature map layers with high resolution and rich semantic information.</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 altLang="ko-KR" sz="1200" b="0" i="0" u="none" strike="noStrike" cap="none" dirty="0">
              <a:solidFill>
                <a:schemeClr val="dk1"/>
              </a:solidFill>
              <a:effectLst/>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 altLang="ko-KR" sz="1200" b="0" i="0" u="none" strike="noStrike" cap="none" dirty="0">
                <a:solidFill>
                  <a:schemeClr val="dk1"/>
                </a:solidFill>
                <a:effectLst/>
                <a:latin typeface="Arial"/>
                <a:ea typeface="Arial"/>
                <a:cs typeface="Arial"/>
                <a:sym typeface="Arial"/>
              </a:rPr>
              <a:t>Additionally, the model achieves dense coverage of boxes by using anchors of 3 scales and 3 aspect ratios at each pyramid level in FPN (implying the higher potential that two-stage systems may not provide.)</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 altLang="ko-KR" sz="1200" b="0" i="0" u="none" strike="noStrike" cap="none" dirty="0">
              <a:solidFill>
                <a:schemeClr val="dk1"/>
              </a:solidFill>
              <a:effectLst/>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 altLang="ko-KR" sz="1200" b="0" i="0" u="none" strike="noStrike" cap="none" dirty="0">
                <a:solidFill>
                  <a:schemeClr val="dk1"/>
                </a:solidFill>
                <a:effectLst/>
                <a:latin typeface="Arial"/>
                <a:ea typeface="Arial"/>
                <a:cs typeface="Arial"/>
                <a:sym typeface="Arial"/>
              </a:rPr>
              <a:t>Based on these factors, </a:t>
            </a:r>
            <a:r>
              <a:rPr lang="en" altLang="ko-KR" sz="1200" b="0" i="0" u="none" strike="noStrike" cap="none" dirty="0" err="1">
                <a:solidFill>
                  <a:schemeClr val="dk1"/>
                </a:solidFill>
                <a:effectLst/>
                <a:latin typeface="Arial"/>
                <a:ea typeface="Arial"/>
                <a:cs typeface="Arial"/>
                <a:sym typeface="Arial"/>
              </a:rPr>
              <a:t>RetinaNet</a:t>
            </a:r>
            <a:r>
              <a:rPr lang="en" altLang="ko-KR" sz="1200" b="0" i="0" u="none" strike="noStrike" cap="none" dirty="0">
                <a:solidFill>
                  <a:schemeClr val="dk1"/>
                </a:solidFill>
                <a:effectLst/>
                <a:latin typeface="Arial"/>
                <a:ea typeface="Arial"/>
                <a:cs typeface="Arial"/>
                <a:sym typeface="Arial"/>
              </a:rPr>
              <a:t> outperforms the accuracy of two-stage methods such as Faster R-CNN (as a one-stage detector).</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 altLang="ko-KR" dirty="0"/>
          </a:p>
        </p:txBody>
      </p:sp>
      <p:sp>
        <p:nvSpPr>
          <p:cNvPr id="203" name="Shape 203"/>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Arial"/>
                <a:ea typeface="Arial"/>
                <a:cs typeface="Arial"/>
                <a:sym typeface="Arial"/>
              </a:rPr>
              <a:t>10</a:t>
            </a:fld>
            <a:endParaRPr sz="1200">
              <a:solidFill>
                <a:schemeClr val="dk1"/>
              </a:solidFill>
              <a:latin typeface="Arial"/>
              <a:ea typeface="Arial"/>
              <a:cs typeface="Arial"/>
              <a:sym typeface="Aria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Shape 201"/>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2" name="Shape 202"/>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 altLang="ko-KR" sz="1200" b="0" i="0" u="none" strike="noStrike" cap="none" dirty="0">
                <a:solidFill>
                  <a:schemeClr val="dk1"/>
                </a:solidFill>
                <a:effectLst/>
                <a:latin typeface="Arial"/>
                <a:ea typeface="Arial"/>
                <a:cs typeface="Arial"/>
                <a:sym typeface="Arial"/>
              </a:rPr>
              <a:t>Mask R-CNN, which is an extension of the previous algorithm Faster R-CNN, simultaneously detects objects and generates segmentation masks.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 altLang="ko-KR" sz="1200" b="0" i="0" u="none" strike="noStrike" cap="none" dirty="0">
                <a:solidFill>
                  <a:schemeClr val="dk1"/>
                </a:solidFill>
                <a:effectLst/>
                <a:latin typeface="Arial"/>
                <a:ea typeface="Arial"/>
                <a:cs typeface="Arial"/>
                <a:sym typeface="Arial"/>
              </a:rPr>
              <a:t>It is similar to Faster R-CNN from a structural point of view in that both of them consist of two stages for detection.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 altLang="ko-KR" sz="1200" b="0" i="0" u="none" strike="noStrike" cap="none" dirty="0">
                <a:solidFill>
                  <a:schemeClr val="dk1"/>
                </a:solidFill>
                <a:effectLst/>
                <a:latin typeface="Arial"/>
                <a:ea typeface="Arial"/>
                <a:cs typeface="Arial"/>
                <a:sym typeface="Arial"/>
              </a:rPr>
              <a:t>In the first stage, both Mask R-CNN and Faster R-CNN propose candidate object bounding boxes called region proposals using Region Proposal Network (RPN).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 altLang="ko-KR" sz="1200" b="0" i="0" u="none" strike="noStrike" cap="none" dirty="0">
                <a:solidFill>
                  <a:schemeClr val="dk1"/>
                </a:solidFill>
                <a:effectLst/>
                <a:latin typeface="Arial"/>
                <a:ea typeface="Arial"/>
                <a:cs typeface="Arial"/>
                <a:sym typeface="Arial"/>
              </a:rPr>
              <a:t>Subsequently, in parallel to performing bounding box classification and regression, Mask R-CNN also applies pixel-level semantic segmentation on each of candidate boxes (while Faster R-CNN only predicts the class and box offset and does not carry out image segmentation.)</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 altLang="ko-KR"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 altLang="ko-KR" sz="1200" b="0" i="0" u="none" strike="noStrike" cap="none" dirty="0">
                <a:solidFill>
                  <a:schemeClr val="dk1"/>
                </a:solidFill>
                <a:effectLst/>
                <a:latin typeface="Arial"/>
                <a:ea typeface="Arial"/>
                <a:cs typeface="Arial"/>
                <a:sym typeface="Arial"/>
              </a:rPr>
              <a:t>(Since </a:t>
            </a:r>
            <a:r>
              <a:rPr lang="en" altLang="ko-KR" sz="1200" b="0" i="0" u="none" strike="noStrike" cap="none" dirty="0" err="1">
                <a:solidFill>
                  <a:schemeClr val="dk1"/>
                </a:solidFill>
                <a:effectLst/>
                <a:latin typeface="Arial"/>
                <a:ea typeface="Arial"/>
                <a:cs typeface="Arial"/>
                <a:sym typeface="Arial"/>
              </a:rPr>
              <a:t>RoIPool</a:t>
            </a:r>
            <a:r>
              <a:rPr lang="en" altLang="ko-KR" sz="1200" b="0" i="0" u="none" strike="noStrike" cap="none" dirty="0">
                <a:solidFill>
                  <a:schemeClr val="dk1"/>
                </a:solidFill>
                <a:effectLst/>
                <a:latin typeface="Arial"/>
                <a:ea typeface="Arial"/>
                <a:cs typeface="Arial"/>
                <a:sym typeface="Arial"/>
              </a:rPr>
              <a:t> [13] used in Faster R-CNN yielded low- performing of pixel-to-pixel alignment in the process of extracting feature map, Mask R-CNN proposes </a:t>
            </a:r>
            <a:r>
              <a:rPr lang="en" altLang="ko-KR" sz="1200" b="0" i="0" u="none" strike="noStrike" cap="none" dirty="0" err="1">
                <a:solidFill>
                  <a:schemeClr val="dk1"/>
                </a:solidFill>
                <a:effectLst/>
                <a:latin typeface="Arial"/>
                <a:ea typeface="Arial"/>
                <a:cs typeface="Arial"/>
                <a:sym typeface="Arial"/>
              </a:rPr>
              <a:t>RoIAlign</a:t>
            </a:r>
            <a:r>
              <a:rPr lang="en" altLang="ko-KR" sz="1200" b="0" i="0" u="none" strike="noStrike" cap="none" dirty="0">
                <a:solidFill>
                  <a:schemeClr val="dk1"/>
                </a:solidFill>
                <a:effectLst/>
                <a:latin typeface="Arial"/>
                <a:ea typeface="Arial"/>
                <a:cs typeface="Arial"/>
                <a:sym typeface="Arial"/>
              </a:rPr>
              <a:t> to fix the misalignment and to preserve exact spatial locations instead of </a:t>
            </a:r>
            <a:r>
              <a:rPr lang="en" altLang="ko-KR" sz="1200" b="0" i="0" u="none" strike="noStrike" cap="none" dirty="0" err="1">
                <a:solidFill>
                  <a:schemeClr val="dk1"/>
                </a:solidFill>
                <a:effectLst/>
                <a:latin typeface="Arial"/>
                <a:ea typeface="Arial"/>
                <a:cs typeface="Arial"/>
                <a:sym typeface="Arial"/>
              </a:rPr>
              <a:t>RoIPool</a:t>
            </a:r>
            <a:r>
              <a:rPr lang="en" altLang="ko-KR" sz="1200" b="0" i="0" u="none" strike="noStrike" cap="none" dirty="0">
                <a:solidFill>
                  <a:schemeClr val="dk1"/>
                </a:solidFill>
                <a:effectLst/>
                <a:latin typeface="Arial"/>
                <a:ea typeface="Arial"/>
                <a:cs typeface="Arial"/>
                <a:sym typeface="Arial"/>
              </a:rPr>
              <a:t>.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 altLang="ko-KR" sz="1200" b="0" i="0" u="none" strike="noStrike" cap="none" dirty="0">
              <a:solidFill>
                <a:schemeClr val="dk1"/>
              </a:solidFill>
              <a:effectLst/>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 altLang="ko-KR" sz="1200" b="0" i="0" u="none" strike="noStrike" cap="none" dirty="0" err="1">
                <a:solidFill>
                  <a:schemeClr val="dk1"/>
                </a:solidFill>
                <a:effectLst/>
                <a:latin typeface="Arial"/>
                <a:ea typeface="Arial"/>
                <a:cs typeface="Arial"/>
                <a:sym typeface="Arial"/>
              </a:rPr>
              <a:t>RoIAlign</a:t>
            </a:r>
            <a:r>
              <a:rPr lang="en" altLang="ko-KR" sz="1200" b="0" i="0" u="none" strike="noStrike" cap="none" dirty="0">
                <a:solidFill>
                  <a:schemeClr val="dk1"/>
                </a:solidFill>
                <a:effectLst/>
                <a:latin typeface="Arial"/>
                <a:ea typeface="Arial"/>
                <a:cs typeface="Arial"/>
                <a:sym typeface="Arial"/>
              </a:rPr>
              <a:t> applies bilinear interpolation to calculate the pixel value on the feature map while passing through CNN, which in turn reduces the decimal error of </a:t>
            </a:r>
            <a:r>
              <a:rPr lang="en" altLang="ko-KR" sz="1200" b="0" i="0" u="none" strike="noStrike" cap="none" dirty="0" err="1">
                <a:solidFill>
                  <a:schemeClr val="dk1"/>
                </a:solidFill>
                <a:effectLst/>
                <a:latin typeface="Arial"/>
                <a:ea typeface="Arial"/>
                <a:cs typeface="Arial"/>
                <a:sym typeface="Arial"/>
              </a:rPr>
              <a:t>RoIPool</a:t>
            </a:r>
            <a:r>
              <a:rPr lang="en" altLang="ko-KR" sz="1200" b="0" i="0" u="none" strike="noStrike" cap="none" dirty="0">
                <a:solidFill>
                  <a:schemeClr val="dk1"/>
                </a:solidFill>
                <a:effectLst/>
                <a:latin typeface="Arial"/>
                <a:ea typeface="Arial"/>
                <a:cs typeface="Arial"/>
                <a:sym typeface="Arial"/>
              </a:rPr>
              <a:t>. It improved mask accuracy by a relative 10% to 50% and achieved top results in all tracks of the COCO suite of challenges, including instance segmentation and bounding box object detection.)</a:t>
            </a:r>
            <a:endParaRPr lang="en" altLang="ko-KR" dirty="0"/>
          </a:p>
          <a:p>
            <a:pPr marL="0" marR="0" lvl="0" indent="0" algn="l" rtl="0">
              <a:spcBef>
                <a:spcPts val="0"/>
              </a:spcBef>
              <a:spcAft>
                <a:spcPts val="0"/>
              </a:spcAft>
              <a:buNone/>
            </a:pPr>
            <a:endParaRPr sz="1200" b="0" i="0" u="none" strike="noStrike" cap="none" dirty="0">
              <a:solidFill>
                <a:schemeClr val="dk1"/>
              </a:solidFill>
              <a:latin typeface="Arial"/>
              <a:ea typeface="Arial"/>
              <a:cs typeface="Arial"/>
              <a:sym typeface="Arial"/>
            </a:endParaRPr>
          </a:p>
        </p:txBody>
      </p:sp>
      <p:sp>
        <p:nvSpPr>
          <p:cNvPr id="203" name="Shape 203"/>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Arial"/>
                <a:ea typeface="Arial"/>
                <a:cs typeface="Arial"/>
                <a:sym typeface="Arial"/>
              </a:rPr>
              <a:t>11</a:t>
            </a:fld>
            <a:endParaRPr sz="1200">
              <a:solidFill>
                <a:schemeClr val="dk1"/>
              </a:solidFill>
              <a:latin typeface="Arial"/>
              <a:ea typeface="Arial"/>
              <a:cs typeface="Arial"/>
              <a:sym typeface="Arial"/>
            </a:endParaRPr>
          </a:p>
        </p:txBody>
      </p:sp>
    </p:spTree>
    <p:extLst>
      <p:ext uri="{BB962C8B-B14F-4D97-AF65-F5344CB8AC3E}">
        <p14:creationId xmlns:p14="http://schemas.microsoft.com/office/powerpoint/2010/main" val="34754067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Shape 244"/>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5" name="Shape 245"/>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dirty="0">
              <a:solidFill>
                <a:schemeClr val="dk1"/>
              </a:solidFill>
              <a:latin typeface="Arial"/>
              <a:ea typeface="Arial"/>
              <a:cs typeface="Arial"/>
              <a:sym typeface="Arial"/>
            </a:endParaRPr>
          </a:p>
        </p:txBody>
      </p:sp>
      <p:sp>
        <p:nvSpPr>
          <p:cNvPr id="246" name="Shape 246"/>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Arial"/>
                <a:ea typeface="Arial"/>
                <a:cs typeface="Arial"/>
                <a:sym typeface="Arial"/>
              </a:rPr>
              <a:t>12</a:t>
            </a:fld>
            <a:endParaRPr sz="1200">
              <a:solidFill>
                <a:schemeClr val="dk1"/>
              </a:solidFill>
              <a:latin typeface="Arial"/>
              <a:ea typeface="Arial"/>
              <a:cs typeface="Arial"/>
              <a:sym typeface="Aria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Shape 201"/>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2" name="Shape 202"/>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r>
              <a:rPr lang="en" altLang="ko-KR" sz="1200" b="0" i="0" u="none" strike="noStrike" cap="none" dirty="0">
                <a:solidFill>
                  <a:schemeClr val="dk1"/>
                </a:solidFill>
                <a:effectLst/>
                <a:latin typeface="Arial"/>
                <a:ea typeface="Arial"/>
                <a:cs typeface="Arial"/>
                <a:sym typeface="Arial"/>
              </a:rPr>
              <a:t>One of the effective ways to achieve the accuracy improvement of object detection in medical images</a:t>
            </a:r>
          </a:p>
          <a:p>
            <a:r>
              <a:rPr lang="en" altLang="ko-KR" sz="1200" b="0" i="0" u="none" strike="noStrike" cap="none" dirty="0">
                <a:solidFill>
                  <a:schemeClr val="dk1"/>
                </a:solidFill>
                <a:effectLst/>
                <a:latin typeface="Arial"/>
                <a:ea typeface="Arial"/>
                <a:cs typeface="Arial"/>
                <a:sym typeface="Arial"/>
              </a:rPr>
              <a:t>is to utilize ensembles of multiple models. Ensemble learning is a method for combining multiple</a:t>
            </a:r>
          </a:p>
          <a:p>
            <a:r>
              <a:rPr lang="en" altLang="ko-KR" sz="1200" b="0" i="0" u="none" strike="noStrike" cap="none" dirty="0">
                <a:solidFill>
                  <a:schemeClr val="dk1"/>
                </a:solidFill>
                <a:effectLst/>
                <a:latin typeface="Arial"/>
                <a:ea typeface="Arial"/>
                <a:cs typeface="Arial"/>
                <a:sym typeface="Arial"/>
              </a:rPr>
              <a:t>prediction models and using their aggregated prediction results. </a:t>
            </a:r>
          </a:p>
          <a:p>
            <a:endParaRPr lang="en" altLang="ko-KR" dirty="0"/>
          </a:p>
          <a:p>
            <a:r>
              <a:rPr lang="en" altLang="ko-KR" sz="1200" b="0" i="0" u="none" strike="noStrike" cap="none" dirty="0">
                <a:solidFill>
                  <a:schemeClr val="dk1"/>
                </a:solidFill>
                <a:effectLst/>
                <a:latin typeface="Arial"/>
                <a:ea typeface="Arial"/>
                <a:cs typeface="Arial"/>
                <a:sym typeface="Arial"/>
              </a:rPr>
              <a:t>(Our paper proposes a weighted majority voting ensemble based on </a:t>
            </a:r>
            <a:r>
              <a:rPr lang="en" altLang="ko-KR" sz="1200" b="0" i="0" u="none" strike="noStrike" cap="none" dirty="0" err="1">
                <a:solidFill>
                  <a:schemeClr val="dk1"/>
                </a:solidFill>
                <a:effectLst/>
                <a:latin typeface="Arial"/>
                <a:ea typeface="Arial"/>
                <a:cs typeface="Arial"/>
                <a:sym typeface="Arial"/>
              </a:rPr>
              <a:t>RetinaNet</a:t>
            </a:r>
            <a:r>
              <a:rPr lang="en" altLang="ko-KR" sz="1200" b="0" i="0" u="none" strike="noStrike" cap="none" dirty="0">
                <a:solidFill>
                  <a:schemeClr val="dk1"/>
                </a:solidFill>
                <a:effectLst/>
                <a:latin typeface="Arial"/>
                <a:ea typeface="Arial"/>
                <a:cs typeface="Arial"/>
                <a:sym typeface="Arial"/>
              </a:rPr>
              <a:t> and Mask R-CNN</a:t>
            </a:r>
          </a:p>
          <a:p>
            <a:r>
              <a:rPr lang="en" altLang="ko-KR" sz="1200" b="0" i="0" u="none" strike="noStrike" cap="none" dirty="0">
                <a:solidFill>
                  <a:schemeClr val="dk1"/>
                </a:solidFill>
                <a:effectLst/>
                <a:latin typeface="Arial"/>
                <a:ea typeface="Arial"/>
                <a:cs typeface="Arial"/>
                <a:sym typeface="Arial"/>
              </a:rPr>
              <a:t>with different weight for detecting pneumonia and describe our approach to yield high-quality</a:t>
            </a:r>
          </a:p>
          <a:p>
            <a:r>
              <a:rPr lang="en" altLang="ko-KR" sz="1200" b="0" i="0" u="none" strike="noStrike" cap="none" dirty="0">
                <a:solidFill>
                  <a:schemeClr val="dk1"/>
                </a:solidFill>
                <a:effectLst/>
                <a:latin typeface="Arial"/>
                <a:ea typeface="Arial"/>
                <a:cs typeface="Arial"/>
                <a:sym typeface="Arial"/>
              </a:rPr>
              <a:t>predictability on CXR.)</a:t>
            </a:r>
            <a:endParaRPr lang="en" altLang="ko-KR" dirty="0"/>
          </a:p>
          <a:p>
            <a:endParaRPr lang="en-US" altLang="ko-KR" sz="1200" b="1" dirty="0">
              <a:latin typeface="Apple SD Gothic Neo" panose="02000300000000000000" pitchFamily="2" charset="-127"/>
              <a:ea typeface="Apple SD Gothic Neo" panose="02000300000000000000" pitchFamily="2" charset="-127"/>
              <a:cs typeface="Bodoni MT" panose="020F0502020204030204" pitchFamily="34" charset="0"/>
            </a:endParaRPr>
          </a:p>
          <a:p>
            <a:r>
              <a:rPr lang="en-US" altLang="ko-KR" sz="1200" b="1" dirty="0">
                <a:latin typeface="Apple SD Gothic Neo" panose="02000300000000000000" pitchFamily="2" charset="-127"/>
                <a:ea typeface="Apple SD Gothic Neo" panose="02000300000000000000" pitchFamily="2" charset="-127"/>
                <a:cs typeface="Bodoni MT" panose="020F0502020204030204" pitchFamily="34" charset="0"/>
              </a:rPr>
              <a:t>As you can see, every single model votes about their prediction.</a:t>
            </a:r>
          </a:p>
          <a:p>
            <a:r>
              <a:rPr lang="en-US" altLang="ko-KR" sz="1200" b="1" dirty="0">
                <a:latin typeface="Apple SD Gothic Neo" panose="02000300000000000000" pitchFamily="2" charset="-127"/>
                <a:ea typeface="Apple SD Gothic Neo" panose="02000300000000000000" pitchFamily="2" charset="-127"/>
                <a:cs typeface="Bodoni MT" panose="020F0502020204030204" pitchFamily="34" charset="0"/>
              </a:rPr>
              <a:t>For example, if we had 5 models, each prediction need at least 3 votes.</a:t>
            </a:r>
          </a:p>
          <a:p>
            <a:endParaRPr lang="en-US" altLang="ko-KR" sz="1200" b="1" dirty="0">
              <a:latin typeface="Apple SD Gothic Neo" panose="02000300000000000000" pitchFamily="2" charset="-127"/>
              <a:ea typeface="Apple SD Gothic Neo" panose="02000300000000000000" pitchFamily="2" charset="-127"/>
              <a:cs typeface="Bodoni MT" panose="020F0502020204030204" pitchFamily="34" charset="0"/>
            </a:endParaRPr>
          </a:p>
          <a:p>
            <a:pPr marL="0" marR="0" lvl="0" indent="0" algn="l" rtl="0">
              <a:spcBef>
                <a:spcPts val="0"/>
              </a:spcBef>
              <a:spcAft>
                <a:spcPts val="0"/>
              </a:spcAft>
              <a:buNone/>
            </a:pPr>
            <a:endParaRPr sz="1200" b="0" i="0" u="none" strike="noStrike" cap="none" dirty="0">
              <a:solidFill>
                <a:schemeClr val="dk1"/>
              </a:solidFill>
              <a:latin typeface="Arial"/>
              <a:ea typeface="Arial"/>
              <a:cs typeface="Arial"/>
              <a:sym typeface="Arial"/>
            </a:endParaRPr>
          </a:p>
        </p:txBody>
      </p:sp>
      <p:sp>
        <p:nvSpPr>
          <p:cNvPr id="203" name="Shape 203"/>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Arial"/>
                <a:ea typeface="Arial"/>
                <a:cs typeface="Arial"/>
                <a:sym typeface="Arial"/>
              </a:rPr>
              <a:t>13</a:t>
            </a:fld>
            <a:endParaRPr sz="1200">
              <a:solidFill>
                <a:schemeClr val="dk1"/>
              </a:solidFill>
              <a:latin typeface="Arial"/>
              <a:ea typeface="Arial"/>
              <a:cs typeface="Arial"/>
              <a:sym typeface="Arial"/>
            </a:endParaRPr>
          </a:p>
        </p:txBody>
      </p:sp>
    </p:spTree>
    <p:extLst>
      <p:ext uri="{BB962C8B-B14F-4D97-AF65-F5344CB8AC3E}">
        <p14:creationId xmlns:p14="http://schemas.microsoft.com/office/powerpoint/2010/main" val="25171008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Shape 201"/>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2" name="Shape 202"/>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 altLang="ko-KR" sz="1200" b="0" i="0" u="none" strike="noStrike" cap="none" dirty="0">
                <a:solidFill>
                  <a:schemeClr val="dk1"/>
                </a:solidFill>
                <a:effectLst/>
                <a:latin typeface="Arial"/>
                <a:ea typeface="Arial"/>
                <a:cs typeface="Arial"/>
                <a:sym typeface="Arial"/>
              </a:rPr>
              <a:t>Table 1 shows comparison of various object detection models.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 altLang="ko-KR" sz="1200" b="0" i="0" u="none" strike="noStrike" cap="none" dirty="0" err="1">
                <a:solidFill>
                  <a:schemeClr val="dk1"/>
                </a:solidFill>
                <a:effectLst/>
                <a:latin typeface="Arial"/>
                <a:ea typeface="Arial"/>
                <a:cs typeface="Arial"/>
                <a:sym typeface="Arial"/>
              </a:rPr>
              <a:t>RetinaNet</a:t>
            </a:r>
            <a:r>
              <a:rPr lang="en" altLang="ko-KR" sz="1200" b="0" i="0" u="none" strike="noStrike" cap="none" dirty="0">
                <a:solidFill>
                  <a:schemeClr val="dk1"/>
                </a:solidFill>
                <a:effectLst/>
                <a:latin typeface="Arial"/>
                <a:ea typeface="Arial"/>
                <a:cs typeface="Arial"/>
                <a:sym typeface="Arial"/>
              </a:rPr>
              <a:t> is one stage detector that obtain highest </a:t>
            </a:r>
            <a:r>
              <a:rPr lang="en" altLang="ko-KR" sz="1200" b="0" i="0" u="none" strike="noStrike" cap="none" dirty="0" err="1">
                <a:solidFill>
                  <a:schemeClr val="dk1"/>
                </a:solidFill>
                <a:effectLst/>
                <a:latin typeface="Arial"/>
                <a:ea typeface="Arial"/>
                <a:cs typeface="Arial"/>
                <a:sym typeface="Arial"/>
              </a:rPr>
              <a:t>mAP</a:t>
            </a:r>
            <a:r>
              <a:rPr lang="en" altLang="ko-KR" sz="1200" b="0" i="0" u="none" strike="noStrike" cap="none" dirty="0">
                <a:solidFill>
                  <a:schemeClr val="dk1"/>
                </a:solidFill>
                <a:effectLst/>
                <a:latin typeface="Arial"/>
                <a:ea typeface="Arial"/>
                <a:cs typeface="Arial"/>
                <a:sym typeface="Arial"/>
              </a:rPr>
              <a:t> score, and Mask R-CNN is the most accurate two stage detector.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 altLang="ko-KR" sz="1200" b="0" i="0" u="none" strike="noStrike" cap="none" dirty="0">
                <a:solidFill>
                  <a:schemeClr val="dk1"/>
                </a:solidFill>
                <a:effectLst/>
                <a:latin typeface="Arial"/>
                <a:ea typeface="Arial"/>
                <a:cs typeface="Arial"/>
                <a:sym typeface="Arial"/>
              </a:rPr>
              <a:t>Therefore, </a:t>
            </a:r>
            <a:r>
              <a:rPr lang="en" altLang="ko-KR" sz="1200" b="0" i="0" u="none" strike="noStrike" cap="none" dirty="0" err="1">
                <a:solidFill>
                  <a:schemeClr val="dk1"/>
                </a:solidFill>
                <a:effectLst/>
                <a:latin typeface="Arial"/>
                <a:ea typeface="Arial"/>
                <a:cs typeface="Arial"/>
                <a:sym typeface="Arial"/>
              </a:rPr>
              <a:t>RetinaNet</a:t>
            </a:r>
            <a:r>
              <a:rPr lang="en" altLang="ko-KR" sz="1200" b="0" i="0" u="none" strike="noStrike" cap="none" dirty="0">
                <a:solidFill>
                  <a:schemeClr val="dk1"/>
                </a:solidFill>
                <a:effectLst/>
                <a:latin typeface="Arial"/>
                <a:ea typeface="Arial"/>
                <a:cs typeface="Arial"/>
                <a:sym typeface="Arial"/>
              </a:rPr>
              <a:t> and Mask R-CNN were selected for ensemble learning. </a:t>
            </a:r>
            <a:endParaRPr lang="en" altLang="ko-KR" dirty="0"/>
          </a:p>
          <a:p>
            <a:pPr marL="0" marR="0" lvl="0" indent="0" algn="l" rtl="0">
              <a:spcBef>
                <a:spcPts val="0"/>
              </a:spcBef>
              <a:spcAft>
                <a:spcPts val="0"/>
              </a:spcAft>
              <a:buNone/>
            </a:pPr>
            <a:endParaRPr sz="1200" b="0" i="0" u="none" strike="noStrike" cap="none" dirty="0">
              <a:solidFill>
                <a:schemeClr val="dk1"/>
              </a:solidFill>
              <a:latin typeface="Arial"/>
              <a:ea typeface="Arial"/>
              <a:cs typeface="Arial"/>
              <a:sym typeface="Arial"/>
            </a:endParaRPr>
          </a:p>
        </p:txBody>
      </p:sp>
      <p:sp>
        <p:nvSpPr>
          <p:cNvPr id="203" name="Shape 203"/>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Arial"/>
                <a:ea typeface="Arial"/>
                <a:cs typeface="Arial"/>
                <a:sym typeface="Arial"/>
              </a:rPr>
              <a:t>14</a:t>
            </a:fld>
            <a:endParaRPr sz="1200">
              <a:solidFill>
                <a:schemeClr val="dk1"/>
              </a:solidFill>
              <a:latin typeface="Arial"/>
              <a:ea typeface="Arial"/>
              <a:cs typeface="Arial"/>
              <a:sym typeface="Arial"/>
            </a:endParaRPr>
          </a:p>
        </p:txBody>
      </p:sp>
    </p:spTree>
    <p:extLst>
      <p:ext uri="{BB962C8B-B14F-4D97-AF65-F5344CB8AC3E}">
        <p14:creationId xmlns:p14="http://schemas.microsoft.com/office/powerpoint/2010/main" val="15281057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Shape 201"/>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2" name="Shape 202"/>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r>
              <a:rPr lang="en-US" altLang="ko-KR" sz="1200" b="1" dirty="0">
                <a:latin typeface="Apple SD Gothic Neo" panose="02000300000000000000" pitchFamily="2" charset="-127"/>
                <a:ea typeface="Apple SD Gothic Neo" panose="02000300000000000000" pitchFamily="2" charset="-127"/>
                <a:cs typeface="Bodoni MT" panose="020F0502020204030204" pitchFamily="34" charset="0"/>
              </a:rPr>
              <a:t>We selected 2 Mask R-CNN and 3 </a:t>
            </a:r>
            <a:r>
              <a:rPr lang="en-US" altLang="ko-KR" sz="1200" b="1" dirty="0" err="1">
                <a:latin typeface="Apple SD Gothic Neo" panose="02000300000000000000" pitchFamily="2" charset="-127"/>
                <a:ea typeface="Apple SD Gothic Neo" panose="02000300000000000000" pitchFamily="2" charset="-127"/>
                <a:cs typeface="Bodoni MT" panose="020F0502020204030204" pitchFamily="34" charset="0"/>
              </a:rPr>
              <a:t>RetinaNet</a:t>
            </a:r>
            <a:r>
              <a:rPr lang="en-US" altLang="ko-KR" sz="1200" b="1" dirty="0">
                <a:latin typeface="Apple SD Gothic Neo" panose="02000300000000000000" pitchFamily="2" charset="-127"/>
                <a:ea typeface="Apple SD Gothic Neo" panose="02000300000000000000" pitchFamily="2" charset="-127"/>
                <a:cs typeface="Bodoni MT" panose="020F0502020204030204" pitchFamily="34" charset="0"/>
              </a:rPr>
              <a:t> in the ensemble.</a:t>
            </a:r>
          </a:p>
          <a:p>
            <a:endParaRPr lang="en-US" altLang="ko-KR" sz="1200" b="1" dirty="0">
              <a:latin typeface="Apple SD Gothic Neo" panose="02000300000000000000" pitchFamily="2" charset="-127"/>
              <a:ea typeface="Apple SD Gothic Neo" panose="02000300000000000000" pitchFamily="2" charset="-127"/>
              <a:cs typeface="Bodoni MT" panose="020F0502020204030204" pitchFamily="34" charset="0"/>
            </a:endParaRPr>
          </a:p>
          <a:p>
            <a:pPr marL="0" marR="0" lvl="0" indent="0" algn="l" rtl="0">
              <a:spcBef>
                <a:spcPts val="0"/>
              </a:spcBef>
              <a:spcAft>
                <a:spcPts val="0"/>
              </a:spcAft>
              <a:buNone/>
            </a:pPr>
            <a:endParaRPr sz="1200" b="0" i="0" u="none" strike="noStrike" cap="none" dirty="0">
              <a:solidFill>
                <a:schemeClr val="dk1"/>
              </a:solidFill>
              <a:latin typeface="Arial"/>
              <a:ea typeface="Arial"/>
              <a:cs typeface="Arial"/>
              <a:sym typeface="Arial"/>
            </a:endParaRPr>
          </a:p>
        </p:txBody>
      </p:sp>
      <p:sp>
        <p:nvSpPr>
          <p:cNvPr id="203" name="Shape 203"/>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Arial"/>
                <a:ea typeface="Arial"/>
                <a:cs typeface="Arial"/>
                <a:sym typeface="Arial"/>
              </a:rPr>
              <a:t>15</a:t>
            </a:fld>
            <a:endParaRPr sz="1200">
              <a:solidFill>
                <a:schemeClr val="dk1"/>
              </a:solidFill>
              <a:latin typeface="Arial"/>
              <a:ea typeface="Arial"/>
              <a:cs typeface="Arial"/>
              <a:sym typeface="Arial"/>
            </a:endParaRPr>
          </a:p>
        </p:txBody>
      </p:sp>
    </p:spTree>
    <p:extLst>
      <p:ext uri="{BB962C8B-B14F-4D97-AF65-F5344CB8AC3E}">
        <p14:creationId xmlns:p14="http://schemas.microsoft.com/office/powerpoint/2010/main" val="15530898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Shape 201"/>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2" name="Shape 202"/>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r>
              <a:rPr lang="en-US" altLang="ko-KR" sz="1200" b="1" dirty="0">
                <a:latin typeface="Apple SD Gothic Neo" panose="02000300000000000000" pitchFamily="2" charset="-127"/>
                <a:ea typeface="Apple SD Gothic Neo" panose="02000300000000000000" pitchFamily="2" charset="-127"/>
                <a:cs typeface="Bodoni MT" panose="020F0502020204030204" pitchFamily="34" charset="0"/>
              </a:rPr>
              <a:t>We selected 2 of Mask R-CNN and 3 of </a:t>
            </a:r>
            <a:r>
              <a:rPr lang="en-US" altLang="ko-KR" sz="1200" b="1" dirty="0" err="1">
                <a:latin typeface="Apple SD Gothic Neo" panose="02000300000000000000" pitchFamily="2" charset="-127"/>
                <a:ea typeface="Apple SD Gothic Neo" panose="02000300000000000000" pitchFamily="2" charset="-127"/>
                <a:cs typeface="Bodoni MT" panose="020F0502020204030204" pitchFamily="34" charset="0"/>
              </a:rPr>
              <a:t>RetinaNet</a:t>
            </a:r>
            <a:r>
              <a:rPr lang="en-US" altLang="ko-KR" sz="1200" b="1" dirty="0">
                <a:latin typeface="Apple SD Gothic Neo" panose="02000300000000000000" pitchFamily="2" charset="-127"/>
                <a:ea typeface="Apple SD Gothic Neo" panose="02000300000000000000" pitchFamily="2" charset="-127"/>
                <a:cs typeface="Bodoni MT" panose="020F0502020204030204" pitchFamily="34" charset="0"/>
              </a:rPr>
              <a:t> model which obtained high </a:t>
            </a:r>
            <a:r>
              <a:rPr lang="en-US" altLang="ko-KR" sz="1200" b="1" dirty="0" err="1">
                <a:latin typeface="Apple SD Gothic Neo" panose="02000300000000000000" pitchFamily="2" charset="-127"/>
                <a:ea typeface="Apple SD Gothic Neo" panose="02000300000000000000" pitchFamily="2" charset="-127"/>
                <a:cs typeface="Bodoni MT" panose="020F0502020204030204" pitchFamily="34" charset="0"/>
              </a:rPr>
              <a:t>mAP</a:t>
            </a:r>
            <a:r>
              <a:rPr lang="en-US" altLang="ko-KR" sz="1200" b="1" dirty="0">
                <a:latin typeface="Apple SD Gothic Neo" panose="02000300000000000000" pitchFamily="2" charset="-127"/>
                <a:ea typeface="Apple SD Gothic Neo" panose="02000300000000000000" pitchFamily="2" charset="-127"/>
                <a:cs typeface="Bodoni MT" panose="020F0502020204030204" pitchFamily="34" charset="0"/>
              </a:rPr>
              <a:t> score.</a:t>
            </a:r>
          </a:p>
          <a:p>
            <a:pPr marL="0" marR="0" lvl="0" indent="0" algn="l" rtl="0">
              <a:spcBef>
                <a:spcPts val="0"/>
              </a:spcBef>
              <a:spcAft>
                <a:spcPts val="0"/>
              </a:spcAft>
              <a:buNone/>
            </a:pPr>
            <a:endParaRPr sz="1200" b="0" i="0" u="none" strike="noStrike" cap="none" dirty="0">
              <a:solidFill>
                <a:schemeClr val="dk1"/>
              </a:solidFill>
              <a:latin typeface="Arial"/>
              <a:ea typeface="Arial"/>
              <a:cs typeface="Arial"/>
              <a:sym typeface="Arial"/>
            </a:endParaRPr>
          </a:p>
        </p:txBody>
      </p:sp>
      <p:sp>
        <p:nvSpPr>
          <p:cNvPr id="203" name="Shape 203"/>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Arial"/>
                <a:ea typeface="Arial"/>
                <a:cs typeface="Arial"/>
                <a:sym typeface="Arial"/>
              </a:rPr>
              <a:t>16</a:t>
            </a:fld>
            <a:endParaRPr sz="1200">
              <a:solidFill>
                <a:schemeClr val="dk1"/>
              </a:solidFill>
              <a:latin typeface="Arial"/>
              <a:ea typeface="Arial"/>
              <a:cs typeface="Arial"/>
              <a:sym typeface="Arial"/>
            </a:endParaRPr>
          </a:p>
        </p:txBody>
      </p:sp>
    </p:spTree>
    <p:extLst>
      <p:ext uri="{BB962C8B-B14F-4D97-AF65-F5344CB8AC3E}">
        <p14:creationId xmlns:p14="http://schemas.microsoft.com/office/powerpoint/2010/main" val="42172811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Shape 201"/>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2" name="Shape 202"/>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altLang="ko-KR" sz="1200" b="0" i="0" u="none" strike="noStrike" cap="none" dirty="0">
                <a:solidFill>
                  <a:schemeClr val="dk1"/>
                </a:solidFill>
                <a:latin typeface="Arial"/>
                <a:ea typeface="Arial"/>
                <a:cs typeface="Arial"/>
                <a:sym typeface="Arial"/>
              </a:rPr>
              <a:t>Since we had quite a big gap of </a:t>
            </a:r>
            <a:r>
              <a:rPr lang="en-US" altLang="ko-KR" sz="1200" b="0" i="0" u="none" strike="noStrike" cap="none" dirty="0" err="1">
                <a:solidFill>
                  <a:schemeClr val="dk1"/>
                </a:solidFill>
                <a:latin typeface="Arial"/>
                <a:ea typeface="Arial"/>
                <a:cs typeface="Arial"/>
                <a:sym typeface="Arial"/>
              </a:rPr>
              <a:t>mAP</a:t>
            </a:r>
            <a:r>
              <a:rPr lang="en-US" altLang="ko-KR" sz="1200" b="0" i="0" u="none" strike="noStrike" cap="none" dirty="0">
                <a:solidFill>
                  <a:schemeClr val="dk1"/>
                </a:solidFill>
                <a:latin typeface="Arial"/>
                <a:ea typeface="Arial"/>
                <a:cs typeface="Arial"/>
                <a:sym typeface="Arial"/>
              </a:rPr>
              <a:t> between each models, we determined to use majority weighted voting ensemble. </a:t>
            </a:r>
          </a:p>
          <a:p>
            <a:pPr marL="0" marR="0" lvl="0" indent="0" algn="l" rtl="0">
              <a:spcBef>
                <a:spcPts val="0"/>
              </a:spcBef>
              <a:spcAft>
                <a:spcPts val="0"/>
              </a:spcAft>
              <a:buNone/>
            </a:pPr>
            <a:r>
              <a:rPr lang="en-US" altLang="ko-KR" sz="1200" b="0" i="0" u="none" strike="noStrike" cap="none" dirty="0">
                <a:solidFill>
                  <a:schemeClr val="dk1"/>
                </a:solidFill>
                <a:latin typeface="Arial"/>
                <a:ea typeface="Arial"/>
                <a:cs typeface="Arial"/>
                <a:sym typeface="Arial"/>
              </a:rPr>
              <a:t>It is giving different weights to each model so that better model can vote more. </a:t>
            </a:r>
          </a:p>
          <a:p>
            <a:pPr marL="0" marR="0" lvl="0" indent="0" algn="l" rtl="0">
              <a:spcBef>
                <a:spcPts val="0"/>
              </a:spcBef>
              <a:spcAft>
                <a:spcPts val="0"/>
              </a:spcAft>
              <a:buNone/>
            </a:pPr>
            <a:endParaRPr lang="en-US" altLang="ko-KR" sz="1200" b="0" i="0" u="none" strike="noStrike" cap="none" dirty="0">
              <a:solidFill>
                <a:schemeClr val="dk1"/>
              </a:solidFill>
              <a:latin typeface="Arial"/>
              <a:ea typeface="Arial"/>
              <a:cs typeface="Arial"/>
              <a:sym typeface="Arial"/>
            </a:endParaRPr>
          </a:p>
          <a:p>
            <a:pPr marL="0" marR="0" lvl="0" indent="0" algn="l" rtl="0">
              <a:spcBef>
                <a:spcPts val="0"/>
              </a:spcBef>
              <a:spcAft>
                <a:spcPts val="0"/>
              </a:spcAft>
              <a:buNone/>
            </a:pPr>
            <a:endParaRPr lang="en-US" altLang="ko-KR" sz="1200" b="0" i="0" u="none" strike="noStrike" cap="none" dirty="0">
              <a:solidFill>
                <a:schemeClr val="dk1"/>
              </a:solidFill>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 altLang="ko-KR" sz="1200" b="0" i="0" u="none" strike="noStrike" cap="none" dirty="0">
                <a:solidFill>
                  <a:schemeClr val="dk1"/>
                </a:solidFill>
                <a:effectLst/>
                <a:latin typeface="Arial"/>
                <a:ea typeface="Arial"/>
                <a:cs typeface="Arial"/>
                <a:sym typeface="Arial"/>
              </a:rPr>
              <a:t>Majority weighted voting was used in order to ensemble those models applied to this experiment.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 altLang="ko-KR" sz="1200" b="0" i="0" u="none" strike="noStrike" cap="none" dirty="0">
                <a:solidFill>
                  <a:schemeClr val="dk1"/>
                </a:solidFill>
                <a:effectLst/>
                <a:latin typeface="Arial"/>
                <a:ea typeface="Arial"/>
                <a:cs typeface="Arial"/>
                <a:sym typeface="Arial"/>
              </a:rPr>
              <a:t>The paper applied intersection over union (</a:t>
            </a:r>
            <a:r>
              <a:rPr lang="en" altLang="ko-KR" sz="1200" b="0" i="0" u="none" strike="noStrike" cap="none" dirty="0" err="1">
                <a:solidFill>
                  <a:schemeClr val="dk1"/>
                </a:solidFill>
                <a:effectLst/>
                <a:latin typeface="Arial"/>
                <a:ea typeface="Arial"/>
                <a:cs typeface="Arial"/>
                <a:sym typeface="Arial"/>
              </a:rPr>
              <a:t>IoU</a:t>
            </a:r>
            <a:r>
              <a:rPr lang="en" altLang="ko-KR" sz="1200" b="0" i="0" u="none" strike="noStrike" cap="none" dirty="0">
                <a:solidFill>
                  <a:schemeClr val="dk1"/>
                </a:solidFill>
                <a:effectLst/>
                <a:latin typeface="Arial"/>
                <a:ea typeface="Arial"/>
                <a:cs typeface="Arial"/>
                <a:sym typeface="Arial"/>
              </a:rPr>
              <a:t>) between bounding boxes which each of model predicted and set the </a:t>
            </a:r>
            <a:r>
              <a:rPr lang="en" altLang="ko-KR" sz="1200" b="0" i="0" u="none" strike="noStrike" cap="none" dirty="0" err="1">
                <a:solidFill>
                  <a:schemeClr val="dk1"/>
                </a:solidFill>
                <a:effectLst/>
                <a:latin typeface="Arial"/>
                <a:ea typeface="Arial"/>
                <a:cs typeface="Arial"/>
                <a:sym typeface="Arial"/>
              </a:rPr>
              <a:t>IoU</a:t>
            </a:r>
            <a:r>
              <a:rPr lang="en" altLang="ko-KR" sz="1200" b="0" i="0" u="none" strike="noStrike" cap="none" dirty="0">
                <a:solidFill>
                  <a:schemeClr val="dk1"/>
                </a:solidFill>
                <a:effectLst/>
                <a:latin typeface="Arial"/>
                <a:ea typeface="Arial"/>
                <a:cs typeface="Arial"/>
                <a:sym typeface="Arial"/>
              </a:rPr>
              <a:t> threshold as 0.3.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 altLang="ko-KR" sz="1200" b="0" i="0" u="none" strike="noStrike" cap="none" dirty="0">
                <a:solidFill>
                  <a:schemeClr val="dk1"/>
                </a:solidFill>
                <a:effectLst/>
                <a:latin typeface="Arial"/>
                <a:ea typeface="Arial"/>
                <a:cs typeface="Arial"/>
                <a:sym typeface="Arial"/>
              </a:rPr>
              <a:t>That is, if the </a:t>
            </a:r>
            <a:r>
              <a:rPr lang="en" altLang="ko-KR" sz="1200" b="0" i="0" u="none" strike="noStrike" cap="none" dirty="0" err="1">
                <a:solidFill>
                  <a:schemeClr val="dk1"/>
                </a:solidFill>
                <a:effectLst/>
                <a:latin typeface="Arial"/>
                <a:ea typeface="Arial"/>
                <a:cs typeface="Arial"/>
                <a:sym typeface="Arial"/>
              </a:rPr>
              <a:t>IoU</a:t>
            </a:r>
            <a:r>
              <a:rPr lang="en" altLang="ko-KR" sz="1200" b="0" i="0" u="none" strike="noStrike" cap="none" dirty="0">
                <a:solidFill>
                  <a:schemeClr val="dk1"/>
                </a:solidFill>
                <a:effectLst/>
                <a:latin typeface="Arial"/>
                <a:ea typeface="Arial"/>
                <a:cs typeface="Arial"/>
                <a:sym typeface="Arial"/>
              </a:rPr>
              <a:t> value of prediction bounding boxes exceeds the threshold value, the average coordinates of two bounding boxes (x, y-coordinates, width, and height) are considered to be in the prediction candidate group.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 altLang="ko-KR" sz="1200" b="0" i="0" u="none" strike="noStrike" cap="none" dirty="0">
                <a:solidFill>
                  <a:schemeClr val="dk1"/>
                </a:solidFill>
                <a:effectLst/>
                <a:latin typeface="Arial"/>
                <a:ea typeface="Arial"/>
                <a:cs typeface="Arial"/>
                <a:sym typeface="Arial"/>
              </a:rPr>
              <a:t>Then the voting threshold was set which is to determine whether the predicted bounding box is included in the final prediction.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 altLang="ko-KR" sz="1200" b="0" i="0" u="none" strike="noStrike" cap="none" dirty="0">
                <a:solidFill>
                  <a:schemeClr val="dk1"/>
                </a:solidFill>
                <a:effectLst/>
                <a:latin typeface="Arial"/>
                <a:ea typeface="Arial"/>
                <a:cs typeface="Arial"/>
                <a:sym typeface="Arial"/>
              </a:rPr>
              <a:t>If a number of votes for a particular prediction bounding box by each model exceed the voting threshold, the box would be considered as the final prediction.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 altLang="ko-KR" sz="1200" b="0" i="0" u="none" strike="noStrike" cap="none" dirty="0">
                <a:solidFill>
                  <a:schemeClr val="dk1"/>
                </a:solidFill>
                <a:effectLst/>
                <a:latin typeface="Arial"/>
                <a:ea typeface="Arial"/>
                <a:cs typeface="Arial"/>
                <a:sym typeface="Arial"/>
              </a:rPr>
              <a:t>The voting threshold depends on the number of models contained in the ensemble learning. </a:t>
            </a:r>
            <a:endParaRPr lang="en" altLang="ko-KR" dirty="0"/>
          </a:p>
          <a:p>
            <a:pPr marL="0" marR="0" lvl="0" indent="0" algn="l" rtl="0">
              <a:spcBef>
                <a:spcPts val="0"/>
              </a:spcBef>
              <a:spcAft>
                <a:spcPts val="0"/>
              </a:spcAft>
              <a:buNone/>
            </a:pPr>
            <a:endParaRPr sz="1200" b="0" i="0" u="none" strike="noStrike" cap="none" dirty="0">
              <a:solidFill>
                <a:schemeClr val="dk1"/>
              </a:solidFill>
              <a:latin typeface="Arial"/>
              <a:ea typeface="Arial"/>
              <a:cs typeface="Arial"/>
              <a:sym typeface="Arial"/>
            </a:endParaRPr>
          </a:p>
        </p:txBody>
      </p:sp>
      <p:sp>
        <p:nvSpPr>
          <p:cNvPr id="203" name="Shape 203"/>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Arial"/>
                <a:ea typeface="Arial"/>
                <a:cs typeface="Arial"/>
                <a:sym typeface="Arial"/>
              </a:rPr>
              <a:t>17</a:t>
            </a:fld>
            <a:endParaRPr sz="1200">
              <a:solidFill>
                <a:schemeClr val="dk1"/>
              </a:solidFill>
              <a:latin typeface="Arial"/>
              <a:ea typeface="Arial"/>
              <a:cs typeface="Arial"/>
              <a:sym typeface="Arial"/>
            </a:endParaRPr>
          </a:p>
        </p:txBody>
      </p:sp>
    </p:spTree>
    <p:extLst>
      <p:ext uri="{BB962C8B-B14F-4D97-AF65-F5344CB8AC3E}">
        <p14:creationId xmlns:p14="http://schemas.microsoft.com/office/powerpoint/2010/main" val="16572931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Shape 201"/>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2" name="Shape 202"/>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r>
              <a:rPr lang="en-US" altLang="ko-KR" sz="1200" b="1" dirty="0">
                <a:latin typeface="Apple SD Gothic Neo" panose="02000300000000000000" pitchFamily="2" charset="-127"/>
                <a:ea typeface="Apple SD Gothic Neo" panose="02000300000000000000" pitchFamily="2" charset="-127"/>
                <a:cs typeface="Bodoni MT" panose="020F0502020204030204" pitchFamily="34" charset="0"/>
              </a:rPr>
              <a:t>As you can see the score of the ensemble with Mask R-CNN and </a:t>
            </a:r>
            <a:r>
              <a:rPr lang="en-US" altLang="ko-KR" sz="1200" b="1" dirty="0" err="1">
                <a:latin typeface="Apple SD Gothic Neo" panose="02000300000000000000" pitchFamily="2" charset="-127"/>
                <a:ea typeface="Apple SD Gothic Neo" panose="02000300000000000000" pitchFamily="2" charset="-127"/>
                <a:cs typeface="Bodoni MT" panose="020F0502020204030204" pitchFamily="34" charset="0"/>
              </a:rPr>
              <a:t>RetinaNet</a:t>
            </a:r>
            <a:r>
              <a:rPr lang="en-US" altLang="ko-KR" sz="1200" b="1" dirty="0">
                <a:latin typeface="Apple SD Gothic Neo" panose="02000300000000000000" pitchFamily="2" charset="-127"/>
                <a:ea typeface="Apple SD Gothic Neo" panose="02000300000000000000" pitchFamily="2" charset="-127"/>
                <a:cs typeface="Bodoni MT" panose="020F0502020204030204" pitchFamily="34" charset="0"/>
              </a:rPr>
              <a:t> respectively, we came to</a:t>
            </a:r>
          </a:p>
          <a:p>
            <a:r>
              <a:rPr lang="en-US" altLang="ko-KR" sz="1200" b="1" dirty="0">
                <a:latin typeface="Apple SD Gothic Neo" panose="02000300000000000000" pitchFamily="2" charset="-127"/>
                <a:ea typeface="Apple SD Gothic Neo" panose="02000300000000000000" pitchFamily="2" charset="-127"/>
                <a:cs typeface="Bodoni MT" panose="020F0502020204030204" pitchFamily="34" charset="0"/>
              </a:rPr>
              <a:t>realize that an ensemble with same model rarely makes an improvement on performance.</a:t>
            </a:r>
          </a:p>
          <a:p>
            <a:r>
              <a:rPr lang="en-US" altLang="ko-KR" sz="1200" b="1" dirty="0">
                <a:latin typeface="Apple SD Gothic Neo" panose="02000300000000000000" pitchFamily="2" charset="-127"/>
                <a:ea typeface="Apple SD Gothic Neo" panose="02000300000000000000" pitchFamily="2" charset="-127"/>
                <a:cs typeface="Bodoni MT" panose="020F0502020204030204" pitchFamily="34" charset="0"/>
              </a:rPr>
              <a:t>Sometimes, it was even worse compare to the individual model.</a:t>
            </a:r>
          </a:p>
          <a:p>
            <a:r>
              <a:rPr lang="en-US" altLang="ko-KR" sz="1200" b="1" dirty="0">
                <a:latin typeface="Apple SD Gothic Neo" panose="02000300000000000000" pitchFamily="2" charset="-127"/>
                <a:ea typeface="Apple SD Gothic Neo" panose="02000300000000000000" pitchFamily="2" charset="-127"/>
                <a:cs typeface="Bodoni MT" panose="020F0502020204030204" pitchFamily="34" charset="0"/>
              </a:rPr>
              <a:t>For instance, RN_201 has the score of 0.201 but after ensemble, the highest score is 0.199.</a:t>
            </a:r>
          </a:p>
          <a:p>
            <a:pPr marL="0" marR="0" lvl="0" indent="0" algn="l" rtl="0">
              <a:spcBef>
                <a:spcPts val="0"/>
              </a:spcBef>
              <a:spcAft>
                <a:spcPts val="0"/>
              </a:spcAft>
              <a:buNone/>
            </a:pPr>
            <a:endParaRPr sz="1200" b="0" i="0" u="none" strike="noStrike" cap="none" dirty="0">
              <a:solidFill>
                <a:schemeClr val="dk1"/>
              </a:solidFill>
              <a:latin typeface="Arial"/>
              <a:ea typeface="Arial"/>
              <a:cs typeface="Arial"/>
              <a:sym typeface="Arial"/>
            </a:endParaRPr>
          </a:p>
        </p:txBody>
      </p:sp>
      <p:sp>
        <p:nvSpPr>
          <p:cNvPr id="203" name="Shape 203"/>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Arial"/>
                <a:ea typeface="Arial"/>
                <a:cs typeface="Arial"/>
                <a:sym typeface="Arial"/>
              </a:rPr>
              <a:t>18</a:t>
            </a:fld>
            <a:endParaRPr sz="1200">
              <a:solidFill>
                <a:schemeClr val="dk1"/>
              </a:solidFill>
              <a:latin typeface="Arial"/>
              <a:ea typeface="Arial"/>
              <a:cs typeface="Arial"/>
              <a:sym typeface="Arial"/>
            </a:endParaRPr>
          </a:p>
        </p:txBody>
      </p:sp>
    </p:spTree>
    <p:extLst>
      <p:ext uri="{BB962C8B-B14F-4D97-AF65-F5344CB8AC3E}">
        <p14:creationId xmlns:p14="http://schemas.microsoft.com/office/powerpoint/2010/main" val="33167667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Shape 201"/>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2" name="Shape 202"/>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r>
              <a:rPr lang="en-US" altLang="ko-KR" sz="1200" b="1" dirty="0">
                <a:latin typeface="Apple SD Gothic Neo" panose="02000300000000000000" pitchFamily="2" charset="-127"/>
                <a:ea typeface="Apple SD Gothic Neo" panose="02000300000000000000" pitchFamily="2" charset="-127"/>
                <a:cs typeface="Bodoni MT" panose="020F0502020204030204" pitchFamily="34" charset="0"/>
              </a:rPr>
              <a:t>But an ensemble with different model gained a high improvement on performance of the models. </a:t>
            </a:r>
          </a:p>
          <a:p>
            <a:r>
              <a:rPr lang="en-US" altLang="ko-KR" sz="1200" b="1" dirty="0">
                <a:latin typeface="Apple SD Gothic Neo" panose="02000300000000000000" pitchFamily="2" charset="-127"/>
                <a:ea typeface="Apple SD Gothic Neo" panose="02000300000000000000" pitchFamily="2" charset="-127"/>
                <a:cs typeface="Bodoni MT" panose="020F0502020204030204" pitchFamily="34" charset="0"/>
              </a:rPr>
              <a:t>In democratic majority voting ensemble, we got the score of 0.213.</a:t>
            </a:r>
          </a:p>
          <a:p>
            <a:r>
              <a:rPr lang="en-US" altLang="ko-KR" sz="1200" b="1" dirty="0">
                <a:latin typeface="Apple SD Gothic Neo" panose="02000300000000000000" pitchFamily="2" charset="-127"/>
                <a:ea typeface="Apple SD Gothic Neo" panose="02000300000000000000" pitchFamily="2" charset="-127"/>
                <a:cs typeface="Bodoni MT" panose="020F0502020204030204" pitchFamily="34" charset="0"/>
              </a:rPr>
              <a:t>After adding weights, we got the score of 0.215.</a:t>
            </a:r>
          </a:p>
          <a:p>
            <a:r>
              <a:rPr lang="en-US" altLang="ko-KR" sz="1200" b="1" dirty="0">
                <a:latin typeface="Apple SD Gothic Neo" panose="02000300000000000000" pitchFamily="2" charset="-127"/>
                <a:ea typeface="Apple SD Gothic Neo" panose="02000300000000000000" pitchFamily="2" charset="-127"/>
                <a:cs typeface="Bodoni MT" panose="020F0502020204030204" pitchFamily="34" charset="0"/>
              </a:rPr>
              <a:t>After fine-tuning the ratio of weights given to each model, the score rise continuously with 0.216 and</a:t>
            </a:r>
          </a:p>
          <a:p>
            <a:r>
              <a:rPr lang="en-US" altLang="ko-KR" sz="1200" b="1" dirty="0">
                <a:latin typeface="Apple SD Gothic Neo" panose="02000300000000000000" pitchFamily="2" charset="-127"/>
                <a:ea typeface="Apple SD Gothic Neo" panose="02000300000000000000" pitchFamily="2" charset="-127"/>
                <a:cs typeface="Bodoni MT" panose="020F0502020204030204" pitchFamily="34" charset="0"/>
              </a:rPr>
              <a:t>finally we got the score of 0.217.</a:t>
            </a:r>
          </a:p>
          <a:p>
            <a:r>
              <a:rPr lang="en-US" altLang="ko-KR" sz="1200" b="1" dirty="0">
                <a:latin typeface="Apple SD Gothic Neo" panose="02000300000000000000" pitchFamily="2" charset="-127"/>
                <a:ea typeface="Apple SD Gothic Neo" panose="02000300000000000000" pitchFamily="2" charset="-127"/>
                <a:cs typeface="Bodoni MT" panose="020F0502020204030204" pitchFamily="34" charset="0"/>
              </a:rPr>
              <a:t>This ranked 21th place out of 1500 in Kaggle RSNA competition.</a:t>
            </a:r>
          </a:p>
          <a:p>
            <a:pPr marL="0" marR="0" lvl="0" indent="0" algn="l" rtl="0">
              <a:spcBef>
                <a:spcPts val="0"/>
              </a:spcBef>
              <a:spcAft>
                <a:spcPts val="0"/>
              </a:spcAft>
              <a:buNone/>
            </a:pPr>
            <a:endParaRPr sz="1200" b="0" i="0" u="none" strike="noStrike" cap="none" dirty="0">
              <a:solidFill>
                <a:schemeClr val="dk1"/>
              </a:solidFill>
              <a:latin typeface="Arial"/>
              <a:ea typeface="Arial"/>
              <a:cs typeface="Arial"/>
              <a:sym typeface="Arial"/>
            </a:endParaRPr>
          </a:p>
        </p:txBody>
      </p:sp>
      <p:sp>
        <p:nvSpPr>
          <p:cNvPr id="203" name="Shape 203"/>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Arial"/>
                <a:ea typeface="Arial"/>
                <a:cs typeface="Arial"/>
                <a:sym typeface="Arial"/>
              </a:rPr>
              <a:t>19</a:t>
            </a:fld>
            <a:endParaRPr sz="1200">
              <a:solidFill>
                <a:schemeClr val="dk1"/>
              </a:solidFill>
              <a:latin typeface="Arial"/>
              <a:ea typeface="Arial"/>
              <a:cs typeface="Arial"/>
              <a:sym typeface="Arial"/>
            </a:endParaRPr>
          </a:p>
        </p:txBody>
      </p:sp>
    </p:spTree>
    <p:extLst>
      <p:ext uri="{BB962C8B-B14F-4D97-AF65-F5344CB8AC3E}">
        <p14:creationId xmlns:p14="http://schemas.microsoft.com/office/powerpoint/2010/main" val="20958997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Shape 110"/>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1" name="Shape 111"/>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r>
              <a:rPr kumimoji="1" lang="en-US" altLang="ko-KR" dirty="0"/>
              <a:t>My presentation is divided into five parts.</a:t>
            </a:r>
          </a:p>
          <a:p>
            <a:r>
              <a:rPr kumimoji="1" lang="en-US" altLang="ko-KR" dirty="0"/>
              <a:t>I’m going to start with the brief introduction. And then related work, methodology, experiment and</a:t>
            </a:r>
          </a:p>
          <a:p>
            <a:r>
              <a:rPr kumimoji="1" lang="en-US" altLang="ko-KR" dirty="0"/>
              <a:t>conclusion.</a:t>
            </a:r>
          </a:p>
        </p:txBody>
      </p:sp>
      <p:sp>
        <p:nvSpPr>
          <p:cNvPr id="112" name="Shape 112"/>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Arial"/>
                <a:ea typeface="Arial"/>
                <a:cs typeface="Arial"/>
                <a:sym typeface="Arial"/>
              </a:rPr>
              <a:t>2</a:t>
            </a:fld>
            <a:endParaRPr sz="1200">
              <a:solidFill>
                <a:schemeClr val="dk1"/>
              </a:solidFill>
              <a:latin typeface="Arial"/>
              <a:ea typeface="Arial"/>
              <a:cs typeface="Arial"/>
              <a:sym typeface="Aria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Shape 298"/>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9" name="Shape 299"/>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lang="en-US" altLang="ko-KR" sz="1200" b="0" i="0" u="none" strike="noStrike" cap="none" dirty="0">
              <a:solidFill>
                <a:schemeClr val="dk1"/>
              </a:solidFill>
              <a:latin typeface="Arial"/>
              <a:ea typeface="Arial"/>
              <a:cs typeface="Arial"/>
              <a:sym typeface="Arial"/>
            </a:endParaRPr>
          </a:p>
        </p:txBody>
      </p:sp>
      <p:sp>
        <p:nvSpPr>
          <p:cNvPr id="300" name="Shape 300"/>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Arial"/>
                <a:ea typeface="Arial"/>
                <a:cs typeface="Arial"/>
                <a:sym typeface="Arial"/>
              </a:rPr>
              <a:t>20</a:t>
            </a:fld>
            <a:endParaRPr sz="1200">
              <a:solidFill>
                <a:schemeClr val="dk1"/>
              </a:solidFill>
              <a:latin typeface="Arial"/>
              <a:ea typeface="Arial"/>
              <a:cs typeface="Arial"/>
              <a:sym typeface="Aria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Shape 201"/>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2" name="Shape 202"/>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 altLang="ko-KR" sz="1200" b="0" i="0" u="none" strike="noStrike" cap="none" dirty="0">
                <a:solidFill>
                  <a:schemeClr val="dk1"/>
                </a:solidFill>
                <a:effectLst/>
                <a:latin typeface="Arial"/>
                <a:ea typeface="Arial"/>
                <a:cs typeface="Arial"/>
                <a:sym typeface="Arial"/>
              </a:rPr>
              <a:t>The dataset for this experiment is a subset of the NIH dataset, which is available from the Kaggle.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 altLang="ko-KR" sz="1200" b="0" i="0" u="none" strike="noStrike" cap="none" dirty="0">
              <a:solidFill>
                <a:schemeClr val="dk1"/>
              </a:solidFill>
              <a:effectLst/>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kumimoji="1" lang="en-US" altLang="ko-KR" dirty="0"/>
              <a:t>This is the total number of CXR Images, and this is the total number of lung opacity bounding boxes.</a:t>
            </a:r>
            <a:endParaRPr lang="en" altLang="ko-KR" sz="1200" b="0" i="0" u="none" strike="noStrike" cap="none" dirty="0">
              <a:solidFill>
                <a:schemeClr val="dk1"/>
              </a:solidFill>
              <a:effectLst/>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 altLang="ko-KR" sz="1200" b="0" i="0" u="none" strike="noStrike" cap="none" dirty="0">
              <a:solidFill>
                <a:schemeClr val="dk1"/>
              </a:solidFill>
              <a:effectLst/>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 altLang="ko-KR" sz="1200" b="0" i="0" u="none" strike="noStrike" cap="none" dirty="0">
                <a:solidFill>
                  <a:schemeClr val="dk1"/>
                </a:solidFill>
                <a:effectLst/>
                <a:latin typeface="Arial"/>
                <a:ea typeface="Arial"/>
                <a:cs typeface="Arial"/>
                <a:sym typeface="Arial"/>
              </a:rPr>
              <a:t>The bounding boxes within an image are classified into three classes based on the presence or absence of Pneumonia. (</a:t>
            </a:r>
            <a:r>
              <a:rPr kumimoji="1" lang="en-US" altLang="ko-KR" dirty="0"/>
              <a:t>Our training set consists of three classes(types), such as the images with no lung opacity or not normal, normal, and lung opacity.)</a:t>
            </a:r>
            <a:endParaRPr kumimoji="1" lang="ko-KR" alt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 altLang="ko-KR" sz="1200" b="0" i="0" u="none" strike="noStrike" cap="none" dirty="0">
              <a:solidFill>
                <a:schemeClr val="dk1"/>
              </a:solidFill>
              <a:effectLst/>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 altLang="ko-KR" sz="1200" b="0" i="0" u="none" strike="noStrike" cap="none" dirty="0">
                <a:solidFill>
                  <a:schemeClr val="dk1"/>
                </a:solidFill>
                <a:effectLst/>
                <a:latin typeface="Arial"/>
                <a:ea typeface="Arial"/>
                <a:cs typeface="Arial"/>
                <a:sym typeface="Arial"/>
              </a:rPr>
              <a:t>1) Each of them will be labeled as ’Lung Opacity’ if bounding box contains lung opacity which is considered as pneumonia(, otherwise no pneumonia).</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 altLang="ko-KR" sz="1200" b="0" i="0" u="none" strike="noStrike" cap="none" dirty="0">
                <a:solidFill>
                  <a:schemeClr val="dk1"/>
                </a:solidFill>
                <a:effectLst/>
                <a:latin typeface="Arial"/>
                <a:ea typeface="Arial"/>
                <a:cs typeface="Arial"/>
                <a:sym typeface="Arial"/>
              </a:rPr>
              <a:t>2) In the case of absence in pneumonia, each box is labeled as ’Normal’ if bounding box does not contain lung opacity.</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 altLang="ko-KR" sz="1200" b="0" i="0" u="none" strike="noStrike" cap="none" dirty="0">
                <a:solidFill>
                  <a:schemeClr val="dk1"/>
                </a:solidFill>
                <a:effectLst/>
                <a:latin typeface="Arial"/>
                <a:ea typeface="Arial"/>
                <a:cs typeface="Arial"/>
                <a:sym typeface="Arial"/>
              </a:rPr>
              <a:t>3) And, ’No Opacity/Not Normal’ if bounding box does not contain lung opacity but involves any abnormalities except lung opacity.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 altLang="ko-KR" sz="1200" b="0" i="0" u="none" strike="noStrike" cap="none" dirty="0">
                <a:solidFill>
                  <a:schemeClr val="dk1"/>
                </a:solidFill>
                <a:effectLst/>
                <a:latin typeface="Arial"/>
                <a:ea typeface="Arial"/>
                <a:cs typeface="Arial"/>
                <a:sym typeface="Arial"/>
              </a:rPr>
              <a:t>Specifically, ’No Opacity/Not Normal’ is added with the intention of improving the accuracy of learning.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 altLang="ko-KR" sz="1200" b="0" i="0" u="none" strike="noStrike" cap="none" dirty="0">
                <a:solidFill>
                  <a:schemeClr val="dk1"/>
                </a:solidFill>
                <a:effectLst/>
                <a:latin typeface="Arial"/>
                <a:ea typeface="Arial"/>
                <a:cs typeface="Arial"/>
                <a:sym typeface="Arial"/>
              </a:rPr>
              <a:t>This graph shows the number of each class.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 altLang="ko-KR" sz="1200" b="0" i="0" u="none" strike="noStrike" cap="none" dirty="0">
              <a:solidFill>
                <a:schemeClr val="dk1"/>
              </a:solidFill>
              <a:effectLst/>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 altLang="ko-KR" sz="1200" b="0" i="0" u="none" strike="noStrike" cap="none" dirty="0">
                <a:solidFill>
                  <a:schemeClr val="dk1"/>
                </a:solidFill>
                <a:effectLst/>
                <a:latin typeface="Arial"/>
                <a:ea typeface="Arial"/>
                <a:cs typeface="Arial"/>
                <a:sym typeface="Arial"/>
              </a:rPr>
              <a:t>For the purpose of improving the performance of learning, data augmentation was done on each instance within a training dataset.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 altLang="ko-KR" sz="1200" b="0" i="0" u="none" strike="noStrike" cap="none" dirty="0">
                <a:solidFill>
                  <a:schemeClr val="dk1"/>
                </a:solidFill>
                <a:effectLst/>
                <a:latin typeface="Arial"/>
                <a:ea typeface="Arial"/>
                <a:cs typeface="Arial"/>
                <a:sym typeface="Arial"/>
              </a:rPr>
              <a:t>Data augmentation is a method of applying distortion to original dataset, therefore creating a bunch of altered copies.</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 altLang="ko-KR" sz="1200" b="0" i="0" u="none" strike="noStrike" cap="none" dirty="0">
                <a:solidFill>
                  <a:schemeClr val="dk1"/>
                </a:solidFill>
                <a:effectLst/>
                <a:latin typeface="Arial"/>
                <a:ea typeface="Arial"/>
                <a:cs typeface="Arial"/>
                <a:sym typeface="Arial"/>
              </a:rPr>
              <a:t>The distortions (applied on each instance of our dataset) include scaling, rotating, sharpening, shearing and gaussian blur. </a:t>
            </a:r>
            <a:endParaRPr lang="en" altLang="ko-KR"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 altLang="ko-KR"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 altLang="ko-KR" dirty="0"/>
          </a:p>
          <a:p>
            <a:pPr marL="0" marR="0" lvl="0" indent="0" algn="l" rtl="0">
              <a:spcBef>
                <a:spcPts val="0"/>
              </a:spcBef>
              <a:spcAft>
                <a:spcPts val="0"/>
              </a:spcAft>
              <a:buNone/>
            </a:pPr>
            <a:endParaRPr lang="en-US" altLang="ko-KR" sz="1200" b="0" i="0" u="none" strike="noStrike" cap="none" dirty="0">
              <a:solidFill>
                <a:schemeClr val="dk1"/>
              </a:solidFill>
              <a:latin typeface="Arial"/>
              <a:ea typeface="Arial"/>
              <a:cs typeface="Arial"/>
              <a:sym typeface="Arial"/>
            </a:endParaRPr>
          </a:p>
        </p:txBody>
      </p:sp>
      <p:sp>
        <p:nvSpPr>
          <p:cNvPr id="203" name="Shape 203"/>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Arial"/>
                <a:ea typeface="Arial"/>
                <a:cs typeface="Arial"/>
                <a:sym typeface="Arial"/>
              </a:rPr>
              <a:t>21</a:t>
            </a:fld>
            <a:endParaRPr sz="1200">
              <a:solidFill>
                <a:schemeClr val="dk1"/>
              </a:solidFill>
              <a:latin typeface="Arial"/>
              <a:ea typeface="Arial"/>
              <a:cs typeface="Arial"/>
              <a:sym typeface="Arial"/>
            </a:endParaRPr>
          </a:p>
        </p:txBody>
      </p:sp>
    </p:spTree>
    <p:extLst>
      <p:ext uri="{BB962C8B-B14F-4D97-AF65-F5344CB8AC3E}">
        <p14:creationId xmlns:p14="http://schemas.microsoft.com/office/powerpoint/2010/main" val="18532986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Shape 167"/>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8" name="Shape 168"/>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 altLang="ko-KR" sz="1200" b="0" i="0" u="none" strike="noStrike" cap="none" dirty="0">
                <a:solidFill>
                  <a:schemeClr val="dk1"/>
                </a:solidFill>
                <a:effectLst/>
                <a:latin typeface="Arial"/>
                <a:ea typeface="Arial"/>
                <a:cs typeface="Arial"/>
                <a:sym typeface="Arial"/>
              </a:rPr>
              <a:t>The evaluation criterion of accuracy is based on mean average precision (</a:t>
            </a:r>
            <a:r>
              <a:rPr lang="en" altLang="ko-KR" sz="1200" b="0" i="0" u="none" strike="noStrike" cap="none" dirty="0" err="1">
                <a:solidFill>
                  <a:schemeClr val="dk1"/>
                </a:solidFill>
                <a:effectLst/>
                <a:latin typeface="Arial"/>
                <a:ea typeface="Arial"/>
                <a:cs typeface="Arial"/>
                <a:sym typeface="Arial"/>
              </a:rPr>
              <a:t>mAP</a:t>
            </a:r>
            <a:r>
              <a:rPr lang="en" altLang="ko-KR" sz="1200" b="0" i="0" u="none" strike="noStrike" cap="none" dirty="0">
                <a:solidFill>
                  <a:schemeClr val="dk1"/>
                </a:solidFill>
                <a:effectLst/>
                <a:latin typeface="Arial"/>
                <a:ea typeface="Arial"/>
                <a:cs typeface="Arial"/>
                <a:sym typeface="Arial"/>
              </a:rPr>
              <a:t>). </a:t>
            </a:r>
            <a:endParaRPr kumimoji="0" lang="en" altLang="ko-KR" sz="1200" b="0" i="0" u="none" strike="noStrike" kern="0" cap="none" dirty="0">
              <a:solidFill>
                <a:schemeClr val="dk1"/>
              </a:solidFill>
              <a:effectLst/>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kumimoji="1" lang="en-US" altLang="ko-KR" b="1" dirty="0"/>
              <a:t>We evaluated mean average precision (</a:t>
            </a:r>
            <a:r>
              <a:rPr kumimoji="1" lang="en-US" altLang="ko-KR" b="1" dirty="0" err="1"/>
              <a:t>mAP</a:t>
            </a:r>
            <a:r>
              <a:rPr kumimoji="1" lang="en-US" altLang="ko-KR" b="1" dirty="0"/>
              <a:t>) at different intersection over union thresholds.</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kumimoji="1" lang="en-US" altLang="ko-KR" b="1" dirty="0"/>
              <a:t>Intersection over union value can be obtained by using this formula. And this value indicates the ratio of the overlap between two bounding boxes.</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altLang="ko-KR" b="0" i="0" u="none" strike="noStrike" cap="none" dirty="0">
              <a:solidFill>
                <a:schemeClr val="dk1"/>
              </a:solidFill>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 altLang="ko-KR" sz="1200" b="0" i="0" u="none" strike="noStrike" cap="none" dirty="0">
                <a:solidFill>
                  <a:schemeClr val="dk1"/>
                </a:solidFill>
                <a:effectLst/>
                <a:latin typeface="Arial"/>
                <a:ea typeface="Arial"/>
                <a:cs typeface="Arial"/>
                <a:sym typeface="Arial"/>
              </a:rPr>
              <a:t>This paper follows the rule of finding the </a:t>
            </a:r>
            <a:r>
              <a:rPr lang="en" altLang="ko-KR" sz="1200" b="0" i="0" u="none" strike="noStrike" cap="none" dirty="0" err="1">
                <a:solidFill>
                  <a:schemeClr val="dk1"/>
                </a:solidFill>
                <a:effectLst/>
                <a:latin typeface="Arial"/>
                <a:ea typeface="Arial"/>
                <a:cs typeface="Arial"/>
                <a:sym typeface="Arial"/>
              </a:rPr>
              <a:t>mAP</a:t>
            </a:r>
            <a:r>
              <a:rPr lang="en" altLang="ko-KR" sz="1200" b="0" i="0" u="none" strike="noStrike" cap="none" dirty="0">
                <a:solidFill>
                  <a:schemeClr val="dk1"/>
                </a:solidFill>
                <a:effectLst/>
                <a:latin typeface="Arial"/>
                <a:ea typeface="Arial"/>
                <a:cs typeface="Arial"/>
                <a:sym typeface="Arial"/>
              </a:rPr>
              <a:t> at each </a:t>
            </a:r>
            <a:r>
              <a:rPr lang="en" altLang="ko-KR" sz="1200" b="0" i="0" u="none" strike="noStrike" cap="none" dirty="0" err="1">
                <a:solidFill>
                  <a:schemeClr val="dk1"/>
                </a:solidFill>
                <a:effectLst/>
                <a:latin typeface="Arial"/>
                <a:ea typeface="Arial"/>
                <a:cs typeface="Arial"/>
                <a:sym typeface="Arial"/>
              </a:rPr>
              <a:t>IoU</a:t>
            </a:r>
            <a:r>
              <a:rPr lang="en" altLang="ko-KR" sz="1200" b="0" i="0" u="none" strike="noStrike" cap="none" dirty="0">
                <a:solidFill>
                  <a:schemeClr val="dk1"/>
                </a:solidFill>
                <a:effectLst/>
                <a:latin typeface="Arial"/>
                <a:ea typeface="Arial"/>
                <a:cs typeface="Arial"/>
                <a:sym typeface="Arial"/>
              </a:rPr>
              <a:t> thresholds range from 0.4 to 0.75 with a step size of 0.05 (0.4, 0.45, 0.5, 0.55, 0.6, 0.65, 0.7, 0.75).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 altLang="ko-KR"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 altLang="ko-KR" sz="1200" b="0" i="0" u="none" strike="noStrike" cap="none" dirty="0">
                <a:solidFill>
                  <a:schemeClr val="dk1"/>
                </a:solidFill>
                <a:effectLst/>
                <a:latin typeface="Arial"/>
                <a:ea typeface="Arial"/>
                <a:cs typeface="Arial"/>
                <a:sym typeface="Arial"/>
              </a:rPr>
              <a:t>The way to know the accuracy of a predicted bounding box is </a:t>
            </a:r>
            <a:r>
              <a:rPr lang="en" altLang="ko-KR" sz="1200" b="0" i="0" u="none" strike="noStrike" cap="none" dirty="0" err="1">
                <a:solidFill>
                  <a:schemeClr val="dk1"/>
                </a:solidFill>
                <a:effectLst/>
                <a:latin typeface="Arial"/>
                <a:ea typeface="Arial"/>
                <a:cs typeface="Arial"/>
                <a:sym typeface="Arial"/>
              </a:rPr>
              <a:t>IoU</a:t>
            </a:r>
            <a:r>
              <a:rPr lang="en" altLang="ko-KR" sz="1200" b="0" i="0" u="none" strike="noStrike" cap="none" dirty="0">
                <a:solidFill>
                  <a:schemeClr val="dk1"/>
                </a:solidFill>
                <a:effectLst/>
                <a:latin typeface="Arial"/>
                <a:ea typeface="Arial"/>
                <a:cs typeface="Arial"/>
                <a:sym typeface="Arial"/>
              </a:rPr>
              <a:t>. The </a:t>
            </a:r>
            <a:r>
              <a:rPr lang="en" altLang="ko-KR" sz="1200" b="0" i="0" u="none" strike="noStrike" cap="none" dirty="0" err="1">
                <a:solidFill>
                  <a:schemeClr val="dk1"/>
                </a:solidFill>
                <a:effectLst/>
                <a:latin typeface="Arial"/>
                <a:ea typeface="Arial"/>
                <a:cs typeface="Arial"/>
                <a:sym typeface="Arial"/>
              </a:rPr>
              <a:t>IoU</a:t>
            </a:r>
            <a:r>
              <a:rPr lang="en" altLang="ko-KR" sz="1200" b="0" i="0" u="none" strike="noStrike" cap="none" dirty="0">
                <a:solidFill>
                  <a:schemeClr val="dk1"/>
                </a:solidFill>
                <a:effectLst/>
                <a:latin typeface="Arial"/>
                <a:ea typeface="Arial"/>
                <a:cs typeface="Arial"/>
                <a:sym typeface="Arial"/>
              </a:rPr>
              <a:t> between the predicted box and the ground truth box is calculated as (3). The overlap sizes of the Predicted boxes and the ground truth boxes are divided into the total area of the two objects.</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 altLang="ko-KR"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 altLang="ko-KR" sz="1200" b="0" i="0" u="none" strike="noStrike" cap="none" dirty="0">
                <a:solidFill>
                  <a:schemeClr val="dk1"/>
                </a:solidFill>
                <a:effectLst/>
                <a:latin typeface="Arial"/>
                <a:ea typeface="Arial"/>
                <a:cs typeface="Arial"/>
                <a:sym typeface="Arial"/>
              </a:rPr>
              <a:t>If the </a:t>
            </a:r>
            <a:r>
              <a:rPr lang="en" altLang="ko-KR" sz="1200" b="0" i="0" u="none" strike="noStrike" cap="none" dirty="0" err="1">
                <a:solidFill>
                  <a:schemeClr val="dk1"/>
                </a:solidFill>
                <a:effectLst/>
                <a:latin typeface="Arial"/>
                <a:ea typeface="Arial"/>
                <a:cs typeface="Arial"/>
                <a:sym typeface="Arial"/>
              </a:rPr>
              <a:t>IoU</a:t>
            </a:r>
            <a:r>
              <a:rPr lang="en" altLang="ko-KR" sz="1200" b="0" i="0" u="none" strike="noStrike" cap="none" dirty="0">
                <a:solidFill>
                  <a:schemeClr val="dk1"/>
                </a:solidFill>
                <a:effectLst/>
                <a:latin typeface="Arial"/>
                <a:ea typeface="Arial"/>
                <a:cs typeface="Arial"/>
                <a:sym typeface="Arial"/>
              </a:rPr>
              <a:t> is above the specified threshold value, it is a True Positive, otherwise a False Positive. At each threshold value t, C is measured based on all objects that are predicted when compared to True Positive (TP), False Negatives (FN), and False Positives (FP). It is calculated as (4) and it is called Precision value. </a:t>
            </a:r>
            <a:endParaRPr lang="en" altLang="ko-KR"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 altLang="ko-KR" dirty="0"/>
          </a:p>
          <a:p>
            <a:pPr marL="0" marR="0" lvl="0" indent="0" algn="l" rtl="0">
              <a:spcBef>
                <a:spcPts val="0"/>
              </a:spcBef>
              <a:spcAft>
                <a:spcPts val="0"/>
              </a:spcAft>
              <a:buNone/>
            </a:pPr>
            <a:endParaRPr lang="en-US" altLang="ko-KR" b="0" i="0" u="none" strike="noStrike" cap="none" dirty="0">
              <a:solidFill>
                <a:schemeClr val="dk1"/>
              </a:solidFill>
              <a:latin typeface="Arial"/>
              <a:ea typeface="Arial"/>
              <a:cs typeface="Arial"/>
              <a:sym typeface="Arial"/>
            </a:endParaRPr>
          </a:p>
        </p:txBody>
      </p:sp>
      <p:sp>
        <p:nvSpPr>
          <p:cNvPr id="169" name="Shape 169"/>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Arial"/>
                <a:ea typeface="Arial"/>
                <a:cs typeface="Arial"/>
                <a:sym typeface="Arial"/>
              </a:rPr>
              <a:t>22</a:t>
            </a:fld>
            <a:endParaRPr sz="1200">
              <a:solidFill>
                <a:schemeClr val="dk1"/>
              </a:solidFill>
              <a:latin typeface="Arial"/>
              <a:ea typeface="Arial"/>
              <a:cs typeface="Arial"/>
              <a:sym typeface="Arial"/>
            </a:endParaRPr>
          </a:p>
        </p:txBody>
      </p:sp>
    </p:spTree>
    <p:extLst>
      <p:ext uri="{BB962C8B-B14F-4D97-AF65-F5344CB8AC3E}">
        <p14:creationId xmlns:p14="http://schemas.microsoft.com/office/powerpoint/2010/main" val="4377331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Shape 167"/>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8" name="Shape 168"/>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r>
              <a:rPr lang="en" altLang="ko-KR" sz="1200" b="1" i="0" u="none" strike="noStrike" kern="1200" cap="none" dirty="0">
                <a:solidFill>
                  <a:schemeClr val="tx1"/>
                </a:solidFill>
                <a:effectLst/>
                <a:latin typeface="Arial"/>
                <a:ea typeface="Arial"/>
                <a:cs typeface="Arial"/>
                <a:sym typeface="Arial"/>
              </a:rPr>
              <a:t>In order to get mean Average Precision, we should get Average Precision first. </a:t>
            </a:r>
          </a:p>
          <a:p>
            <a:endParaRPr lang="en" altLang="ko-KR" sz="1200" b="1" i="0" u="none" strike="noStrike" kern="1200" cap="none" dirty="0">
              <a:solidFill>
                <a:schemeClr val="tx1"/>
              </a:solidFill>
              <a:effectLst/>
              <a:latin typeface="Arial"/>
              <a:ea typeface="Arial"/>
              <a:cs typeface="Arial"/>
              <a:sym typeface="Arial"/>
            </a:endParaRPr>
          </a:p>
          <a:p>
            <a:r>
              <a:rPr lang="en" altLang="ko-KR" sz="1200" b="1" i="0" u="none" strike="noStrike" kern="1200" cap="none" dirty="0">
                <a:solidFill>
                  <a:schemeClr val="tx1"/>
                </a:solidFill>
                <a:effectLst/>
                <a:latin typeface="Arial"/>
                <a:ea typeface="Arial"/>
                <a:cs typeface="Arial"/>
                <a:sym typeface="Arial"/>
              </a:rPr>
              <a:t>We can get Average</a:t>
            </a:r>
            <a:r>
              <a:rPr lang="ko-KR" altLang="en-US" sz="1200" b="1" i="0" u="none" strike="noStrike" kern="1200" cap="none" dirty="0">
                <a:solidFill>
                  <a:schemeClr val="tx1"/>
                </a:solidFill>
                <a:effectLst/>
                <a:latin typeface="Arial"/>
                <a:ea typeface="Arial"/>
                <a:cs typeface="Arial"/>
                <a:sym typeface="Arial"/>
              </a:rPr>
              <a:t> </a:t>
            </a:r>
            <a:r>
              <a:rPr lang="en" altLang="ko-KR" sz="1200" b="1" i="0" u="none" strike="noStrike" kern="1200" cap="none" dirty="0">
                <a:solidFill>
                  <a:schemeClr val="tx1"/>
                </a:solidFill>
                <a:effectLst/>
                <a:latin typeface="Arial"/>
                <a:ea typeface="Arial"/>
                <a:cs typeface="Arial"/>
                <a:sym typeface="Arial"/>
              </a:rPr>
              <a:t>Precision by this formula.</a:t>
            </a:r>
          </a:p>
          <a:p>
            <a:r>
              <a:rPr lang="en" altLang="ko-KR" sz="1200" b="1" i="0" u="none" strike="noStrike" kern="1200" cap="none" dirty="0">
                <a:solidFill>
                  <a:schemeClr val="tx1"/>
                </a:solidFill>
                <a:effectLst/>
                <a:latin typeface="Arial"/>
                <a:ea typeface="Arial"/>
                <a:cs typeface="Arial"/>
                <a:sym typeface="Arial"/>
              </a:rPr>
              <a:t>True Positive divided by the sum of True Positive, False Positive and False Negative.</a:t>
            </a:r>
          </a:p>
          <a:p>
            <a:r>
              <a:rPr lang="en" altLang="ko-KR" sz="1200" b="1" i="0" u="none" strike="noStrike" kern="1200" cap="none" dirty="0">
                <a:solidFill>
                  <a:schemeClr val="tx1"/>
                </a:solidFill>
                <a:effectLst/>
                <a:latin typeface="Arial"/>
                <a:ea typeface="Arial"/>
                <a:cs typeface="Arial"/>
                <a:sym typeface="Arial"/>
              </a:rPr>
              <a:t>The definition of True Positive, False Positive and False Negative is stated below.</a:t>
            </a:r>
          </a:p>
          <a:p>
            <a:endParaRPr lang="en" altLang="ko-KR" sz="1200" b="1" i="0" u="none" strike="noStrike" kern="1200" cap="none" dirty="0">
              <a:solidFill>
                <a:schemeClr val="tx1"/>
              </a:solidFill>
              <a:effectLst/>
              <a:latin typeface="Arial"/>
              <a:ea typeface="Arial"/>
              <a:cs typeface="Arial"/>
              <a:sym typeface="Arial"/>
            </a:endParaRP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altLang="ko-KR" sz="1200" b="0" i="0" u="none" strike="noStrike" cap="none" dirty="0">
                <a:solidFill>
                  <a:schemeClr val="dk1"/>
                </a:solidFill>
                <a:effectLst/>
                <a:latin typeface="Arial"/>
                <a:ea typeface="Arial"/>
                <a:cs typeface="Arial"/>
                <a:sym typeface="Arial"/>
              </a:rPr>
              <a:t>AP) </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 altLang="ko-KR" sz="1200" b="0" i="0" u="none" strike="noStrike" cap="none" dirty="0">
                <a:solidFill>
                  <a:schemeClr val="dk1"/>
                </a:solidFill>
                <a:effectLst/>
                <a:latin typeface="Arial"/>
                <a:ea typeface="Arial"/>
                <a:cs typeface="Arial"/>
                <a:sym typeface="Arial"/>
              </a:rPr>
              <a:t>While the </a:t>
            </a:r>
            <a:r>
              <a:rPr lang="en" altLang="ko-KR" sz="1200" b="0" i="0" u="none" strike="noStrike" cap="none" dirty="0" err="1">
                <a:solidFill>
                  <a:schemeClr val="dk1"/>
                </a:solidFill>
                <a:effectLst/>
                <a:latin typeface="Arial"/>
                <a:ea typeface="Arial"/>
                <a:cs typeface="Arial"/>
                <a:sym typeface="Arial"/>
              </a:rPr>
              <a:t>IoU</a:t>
            </a:r>
            <a:r>
              <a:rPr lang="en" altLang="ko-KR" sz="1200" b="0" i="0" u="none" strike="noStrike" cap="none" dirty="0">
                <a:solidFill>
                  <a:schemeClr val="dk1"/>
                </a:solidFill>
                <a:effectLst/>
                <a:latin typeface="Arial"/>
                <a:ea typeface="Arial"/>
                <a:cs typeface="Arial"/>
                <a:sym typeface="Arial"/>
              </a:rPr>
              <a:t> threshold of this range is calculated on one image, Average Precision (AP) is measured.</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 altLang="ko-KR" sz="1200" b="0" i="0" u="none" strike="noStrike" cap="none" dirty="0">
                <a:solidFill>
                  <a:schemeClr val="dk1"/>
                </a:solidFill>
                <a:effectLst/>
                <a:latin typeface="Arial"/>
                <a:ea typeface="Arial"/>
                <a:cs typeface="Arial"/>
                <a:sym typeface="Arial"/>
              </a:rPr>
              <a:t>The threshold value is increased from 0.4 to 0.75 by 0.05 to find ‘hits’ and ‘misses’. AP for a single</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 altLang="ko-KR" sz="1200" b="0" i="0" u="none" strike="noStrike" cap="none" dirty="0">
                <a:solidFill>
                  <a:schemeClr val="dk1"/>
                </a:solidFill>
                <a:effectLst/>
                <a:latin typeface="Arial"/>
                <a:ea typeface="Arial"/>
                <a:cs typeface="Arial"/>
                <a:sym typeface="Arial"/>
              </a:rPr>
              <a:t>image is calculated as the average of Precision Values at each </a:t>
            </a:r>
            <a:r>
              <a:rPr lang="en" altLang="ko-KR" sz="1200" b="0" i="0" u="none" strike="noStrike" cap="none" dirty="0" err="1">
                <a:solidFill>
                  <a:schemeClr val="dk1"/>
                </a:solidFill>
                <a:effectLst/>
                <a:latin typeface="Arial"/>
                <a:ea typeface="Arial"/>
                <a:cs typeface="Arial"/>
                <a:sym typeface="Arial"/>
              </a:rPr>
              <a:t>IoU</a:t>
            </a:r>
            <a:r>
              <a:rPr lang="en" altLang="ko-KR" sz="1200" b="0" i="0" u="none" strike="noStrike" cap="none" dirty="0">
                <a:solidFill>
                  <a:schemeClr val="dk1"/>
                </a:solidFill>
                <a:effectLst/>
                <a:latin typeface="Arial"/>
                <a:ea typeface="Arial"/>
                <a:cs typeface="Arial"/>
                <a:sym typeface="Arial"/>
              </a:rPr>
              <a:t> thresholds. T is the set of specific </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 altLang="ko-KR" sz="1200" b="0" i="0" u="none" strike="noStrike" cap="none" dirty="0">
                <a:solidFill>
                  <a:schemeClr val="dk1"/>
                </a:solidFill>
                <a:effectLst/>
                <a:latin typeface="Arial"/>
                <a:ea typeface="Arial"/>
                <a:cs typeface="Arial"/>
                <a:sym typeface="Arial"/>
              </a:rPr>
              <a:t>thresholds. </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 altLang="ko-KR" sz="1200" b="0" i="0" u="none" strike="noStrike" cap="none" dirty="0">
              <a:solidFill>
                <a:schemeClr val="dk1"/>
              </a:solidFill>
              <a:effectLst/>
              <a:latin typeface="Arial"/>
              <a:cs typeface="Arial"/>
              <a:sym typeface="Arial"/>
            </a:endParaRP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 altLang="ko-KR" sz="1200" b="0" i="0" u="none" strike="noStrike" cap="none" dirty="0" err="1">
                <a:solidFill>
                  <a:schemeClr val="dk1"/>
                </a:solidFill>
                <a:effectLst/>
                <a:latin typeface="Arial"/>
                <a:cs typeface="Arial"/>
                <a:sym typeface="Arial"/>
              </a:rPr>
              <a:t>mAP</a:t>
            </a:r>
            <a:r>
              <a:rPr lang="en" altLang="ko-KR" sz="1200" b="0" i="0" u="none" strike="noStrike" cap="none" dirty="0">
                <a:solidFill>
                  <a:schemeClr val="dk1"/>
                </a:solidFill>
                <a:effectLst/>
                <a:latin typeface="Arial"/>
                <a:cs typeface="Arial"/>
                <a:sym typeface="Arial"/>
              </a:rPr>
              <a:t>)</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 altLang="ko-KR" sz="1200" b="0" i="0" u="none" strike="noStrike" cap="none" dirty="0">
                <a:solidFill>
                  <a:schemeClr val="dk1"/>
                </a:solidFill>
                <a:effectLst/>
                <a:latin typeface="Arial"/>
                <a:ea typeface="Arial"/>
                <a:cs typeface="Arial"/>
                <a:sym typeface="Arial"/>
              </a:rPr>
              <a:t>The evaluation score is the mean taken over the individual average precisions of each image in the</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 altLang="ko-KR" sz="1200" b="0" i="0" u="none" strike="noStrike" cap="none" dirty="0">
                <a:solidFill>
                  <a:schemeClr val="dk1"/>
                </a:solidFill>
                <a:effectLst/>
                <a:latin typeface="Arial"/>
                <a:ea typeface="Arial"/>
                <a:cs typeface="Arial"/>
                <a:sym typeface="Arial"/>
              </a:rPr>
              <a:t>test dataset. Thus, all of the models are evaluated on the </a:t>
            </a:r>
            <a:r>
              <a:rPr lang="en" altLang="ko-KR" sz="1200" b="0" i="0" u="none" strike="noStrike" cap="none" dirty="0" err="1">
                <a:solidFill>
                  <a:schemeClr val="dk1"/>
                </a:solidFill>
                <a:effectLst/>
                <a:latin typeface="Arial"/>
                <a:ea typeface="Arial"/>
                <a:cs typeface="Arial"/>
                <a:sym typeface="Arial"/>
              </a:rPr>
              <a:t>mAP</a:t>
            </a:r>
            <a:r>
              <a:rPr lang="en" altLang="ko-KR" sz="1200" b="0" i="0" u="none" strike="noStrike" cap="none" dirty="0">
                <a:solidFill>
                  <a:schemeClr val="dk1"/>
                </a:solidFill>
                <a:effectLst/>
                <a:latin typeface="Arial"/>
                <a:ea typeface="Arial"/>
                <a:cs typeface="Arial"/>
                <a:sym typeface="Arial"/>
              </a:rPr>
              <a:t> at different </a:t>
            </a:r>
            <a:r>
              <a:rPr lang="en" altLang="ko-KR" sz="1200" b="0" i="0" u="none" strike="noStrike" cap="none" dirty="0" err="1">
                <a:solidFill>
                  <a:schemeClr val="dk1"/>
                </a:solidFill>
                <a:effectLst/>
                <a:latin typeface="Arial"/>
                <a:ea typeface="Arial"/>
                <a:cs typeface="Arial"/>
                <a:sym typeface="Arial"/>
              </a:rPr>
              <a:t>IoU</a:t>
            </a:r>
            <a:r>
              <a:rPr lang="en" altLang="ko-KR" sz="1200" b="0" i="0" u="none" strike="noStrike" cap="none" dirty="0">
                <a:solidFill>
                  <a:schemeClr val="dk1"/>
                </a:solidFill>
                <a:effectLst/>
                <a:latin typeface="Arial"/>
                <a:ea typeface="Arial"/>
                <a:cs typeface="Arial"/>
                <a:sym typeface="Arial"/>
              </a:rPr>
              <a:t> thresholds.</a:t>
            </a:r>
            <a:endParaRPr lang="en" altLang="ko-KR" sz="1200" b="1" i="0" u="none" strike="noStrike" kern="1200" cap="none" dirty="0">
              <a:solidFill>
                <a:schemeClr val="tx1"/>
              </a:solidFill>
              <a:effectLst/>
              <a:latin typeface="Arial"/>
              <a:ea typeface="Arial"/>
              <a:cs typeface="Arial"/>
              <a:sym typeface="Arial"/>
            </a:endParaRPr>
          </a:p>
          <a:p>
            <a:endParaRPr kumimoji="1" lang="en" altLang="ko-KR" sz="1200" b="1" i="0" u="none" strike="noStrike" kern="1200" cap="none" dirty="0">
              <a:solidFill>
                <a:schemeClr val="tx1"/>
              </a:solidFill>
              <a:effectLst/>
              <a:latin typeface="Arial"/>
              <a:cs typeface="Arial"/>
              <a:sym typeface="Arial"/>
            </a:endParaRPr>
          </a:p>
          <a:p>
            <a:endParaRPr kumimoji="1" lang="en" altLang="ko-KR" sz="1200" b="1" i="0" u="none" strike="noStrike" kern="1200" cap="none" dirty="0">
              <a:solidFill>
                <a:schemeClr val="tx1"/>
              </a:solidFill>
              <a:effectLst/>
              <a:latin typeface="Arial"/>
              <a:cs typeface="Arial"/>
              <a:sym typeface="Arial"/>
            </a:endParaRPr>
          </a:p>
          <a:p>
            <a:endParaRPr kumimoji="1" lang="ko-KR" altLang="en-US" b="1" dirty="0"/>
          </a:p>
          <a:p>
            <a:pPr marL="0" marR="0" lvl="0" indent="0" algn="l" rtl="0">
              <a:spcBef>
                <a:spcPts val="0"/>
              </a:spcBef>
              <a:spcAft>
                <a:spcPts val="0"/>
              </a:spcAft>
              <a:buNone/>
            </a:pPr>
            <a:endParaRPr b="0" i="0" u="none" strike="noStrike" cap="none" dirty="0">
              <a:solidFill>
                <a:schemeClr val="dk1"/>
              </a:solidFill>
              <a:latin typeface="Arial"/>
              <a:ea typeface="Arial"/>
              <a:cs typeface="Arial"/>
              <a:sym typeface="Arial"/>
            </a:endParaRPr>
          </a:p>
        </p:txBody>
      </p:sp>
      <p:sp>
        <p:nvSpPr>
          <p:cNvPr id="169" name="Shape 169"/>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Arial"/>
                <a:ea typeface="Arial"/>
                <a:cs typeface="Arial"/>
                <a:sym typeface="Arial"/>
              </a:rPr>
              <a:t>23</a:t>
            </a:fld>
            <a:endParaRPr sz="1200">
              <a:solidFill>
                <a:schemeClr val="dk1"/>
              </a:solidFill>
              <a:latin typeface="Arial"/>
              <a:ea typeface="Arial"/>
              <a:cs typeface="Arial"/>
              <a:sym typeface="Arial"/>
            </a:endParaRPr>
          </a:p>
        </p:txBody>
      </p:sp>
    </p:spTree>
    <p:extLst>
      <p:ext uri="{BB962C8B-B14F-4D97-AF65-F5344CB8AC3E}">
        <p14:creationId xmlns:p14="http://schemas.microsoft.com/office/powerpoint/2010/main" val="31377065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Shape 201"/>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2" name="Shape 202"/>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 altLang="ko-KR" sz="1200" b="0" i="0" u="none" strike="noStrike" cap="none" dirty="0">
                <a:solidFill>
                  <a:schemeClr val="dk1"/>
                </a:solidFill>
                <a:effectLst/>
                <a:latin typeface="Arial"/>
                <a:ea typeface="Arial"/>
                <a:cs typeface="Arial"/>
                <a:sym typeface="Arial"/>
              </a:rPr>
              <a:t>Both training and testing were performed on Google Cloud Platform Machine Learning Engine. It has 39GB memory, 6 vCPUs, and NVIDIA Tesla V100 on the Google Cloud virtual machine instance. </a:t>
            </a:r>
            <a:endParaRPr sz="1200" b="0" i="0" u="none" strike="noStrike" cap="none" dirty="0">
              <a:solidFill>
                <a:schemeClr val="dk1"/>
              </a:solidFill>
              <a:latin typeface="Arial"/>
              <a:ea typeface="Arial"/>
              <a:cs typeface="Arial"/>
              <a:sym typeface="Arial"/>
            </a:endParaRPr>
          </a:p>
        </p:txBody>
      </p:sp>
      <p:sp>
        <p:nvSpPr>
          <p:cNvPr id="203" name="Shape 203"/>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Arial"/>
                <a:ea typeface="Arial"/>
                <a:cs typeface="Arial"/>
                <a:sym typeface="Arial"/>
              </a:rPr>
              <a:t>24</a:t>
            </a:fld>
            <a:endParaRPr sz="1200">
              <a:solidFill>
                <a:schemeClr val="dk1"/>
              </a:solidFill>
              <a:latin typeface="Arial"/>
              <a:ea typeface="Arial"/>
              <a:cs typeface="Arial"/>
              <a:sym typeface="Arial"/>
            </a:endParaRPr>
          </a:p>
        </p:txBody>
      </p:sp>
    </p:spTree>
    <p:extLst>
      <p:ext uri="{BB962C8B-B14F-4D97-AF65-F5344CB8AC3E}">
        <p14:creationId xmlns:p14="http://schemas.microsoft.com/office/powerpoint/2010/main" val="407796175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Shape 201"/>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2" name="Shape 202"/>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 altLang="ko-KR" sz="1200" b="0" i="0" u="none" strike="noStrike" cap="none" dirty="0">
                <a:solidFill>
                  <a:schemeClr val="dk1"/>
                </a:solidFill>
                <a:effectLst/>
                <a:latin typeface="Arial"/>
                <a:ea typeface="Arial"/>
                <a:cs typeface="Arial"/>
                <a:sym typeface="Arial"/>
              </a:rPr>
              <a:t>TensorFlow machine learning framework was used with those hyperparameters (to develop all the processes).</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 altLang="ko-KR" sz="1200" b="0" i="0" u="none" strike="noStrike" cap="none" dirty="0">
              <a:solidFill>
                <a:schemeClr val="dk1"/>
              </a:solidFill>
              <a:effectLst/>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 altLang="ko-KR" sz="1200" b="0" i="0" u="none" strike="noStrike" cap="none" dirty="0">
                <a:solidFill>
                  <a:schemeClr val="dk1"/>
                </a:solidFill>
                <a:effectLst/>
                <a:latin typeface="Arial"/>
                <a:cs typeface="Arial"/>
                <a:sym typeface="Arial"/>
              </a:rPr>
              <a:t>And these are the final hyperparameters we used for training.</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 altLang="ko-KR" sz="1200" b="0" i="0" u="none" strike="noStrike" cap="none" dirty="0">
              <a:solidFill>
                <a:schemeClr val="dk1"/>
              </a:solidFill>
              <a:effectLst/>
              <a:latin typeface="Arial"/>
              <a:cs typeface="Arial"/>
              <a:sym typeface="Arial"/>
            </a:endParaRPr>
          </a:p>
        </p:txBody>
      </p:sp>
      <p:sp>
        <p:nvSpPr>
          <p:cNvPr id="203" name="Shape 203"/>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Arial"/>
                <a:ea typeface="Arial"/>
                <a:cs typeface="Arial"/>
                <a:sym typeface="Arial"/>
              </a:rPr>
              <a:t>25</a:t>
            </a:fld>
            <a:endParaRPr sz="1200">
              <a:solidFill>
                <a:schemeClr val="dk1"/>
              </a:solidFill>
              <a:latin typeface="Arial"/>
              <a:ea typeface="Arial"/>
              <a:cs typeface="Arial"/>
              <a:sym typeface="Arial"/>
            </a:endParaRPr>
          </a:p>
        </p:txBody>
      </p:sp>
    </p:spTree>
    <p:extLst>
      <p:ext uri="{BB962C8B-B14F-4D97-AF65-F5344CB8AC3E}">
        <p14:creationId xmlns:p14="http://schemas.microsoft.com/office/powerpoint/2010/main" val="253425067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Shape 201"/>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2" name="Shape 202"/>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 altLang="ko-KR" sz="1200" b="0" i="0" u="none" strike="noStrike" cap="none" dirty="0">
                <a:solidFill>
                  <a:schemeClr val="dk1"/>
                </a:solidFill>
                <a:effectLst/>
                <a:latin typeface="Arial"/>
                <a:ea typeface="Arial"/>
                <a:cs typeface="Arial"/>
                <a:sym typeface="Arial"/>
              </a:rPr>
              <a:t>The table IV shows the </a:t>
            </a:r>
            <a:r>
              <a:rPr lang="en" altLang="ko-KR" sz="1200" b="0" i="0" u="none" strike="noStrike" cap="none" dirty="0" err="1">
                <a:solidFill>
                  <a:schemeClr val="dk1"/>
                </a:solidFill>
                <a:effectLst/>
                <a:latin typeface="Arial"/>
                <a:ea typeface="Arial"/>
                <a:cs typeface="Arial"/>
                <a:sym typeface="Arial"/>
              </a:rPr>
              <a:t>mAP</a:t>
            </a:r>
            <a:r>
              <a:rPr lang="en" altLang="ko-KR" sz="1200" b="0" i="0" u="none" strike="noStrike" cap="none" dirty="0">
                <a:solidFill>
                  <a:schemeClr val="dk1"/>
                </a:solidFill>
                <a:effectLst/>
                <a:latin typeface="Arial"/>
                <a:ea typeface="Arial"/>
                <a:cs typeface="Arial"/>
                <a:sym typeface="Arial"/>
              </a:rPr>
              <a:t> of each Mask R-CNN and </a:t>
            </a:r>
            <a:r>
              <a:rPr lang="en" altLang="ko-KR" sz="1200" b="0" i="0" u="none" strike="noStrike" cap="none" dirty="0" err="1">
                <a:solidFill>
                  <a:schemeClr val="dk1"/>
                </a:solidFill>
                <a:effectLst/>
                <a:latin typeface="Arial"/>
                <a:ea typeface="Arial"/>
                <a:cs typeface="Arial"/>
                <a:sym typeface="Arial"/>
              </a:rPr>
              <a:t>RetinaNet</a:t>
            </a:r>
            <a:r>
              <a:rPr lang="en" altLang="ko-KR" sz="1200" b="0" i="0" u="none" strike="noStrike" cap="none" dirty="0">
                <a:solidFill>
                  <a:schemeClr val="dk1"/>
                </a:solidFill>
                <a:effectLst/>
                <a:latin typeface="Arial"/>
                <a:ea typeface="Arial"/>
                <a:cs typeface="Arial"/>
                <a:sym typeface="Arial"/>
              </a:rPr>
              <a:t> models that applied to the ensemble. Two Mask R- CNN models and three </a:t>
            </a:r>
            <a:r>
              <a:rPr lang="en" altLang="ko-KR" sz="1200" b="0" i="0" u="none" strike="noStrike" cap="none" dirty="0" err="1">
                <a:solidFill>
                  <a:schemeClr val="dk1"/>
                </a:solidFill>
                <a:effectLst/>
                <a:latin typeface="Arial"/>
                <a:ea typeface="Arial"/>
                <a:cs typeface="Arial"/>
                <a:sym typeface="Arial"/>
              </a:rPr>
              <a:t>RetinaNet</a:t>
            </a:r>
            <a:r>
              <a:rPr lang="en" altLang="ko-KR" sz="1200" b="0" i="0" u="none" strike="noStrike" cap="none" dirty="0">
                <a:solidFill>
                  <a:schemeClr val="dk1"/>
                </a:solidFill>
                <a:effectLst/>
                <a:latin typeface="Arial"/>
                <a:ea typeface="Arial"/>
                <a:cs typeface="Arial"/>
                <a:sym typeface="Arial"/>
              </a:rPr>
              <a:t> models were used respectively for an ensemble. </a:t>
            </a:r>
            <a:endParaRPr lang="en" altLang="ko-KR" dirty="0"/>
          </a:p>
          <a:p>
            <a:pPr marL="0" marR="0" lvl="0" indent="0" algn="l" rtl="0">
              <a:spcBef>
                <a:spcPts val="0"/>
              </a:spcBef>
              <a:spcAft>
                <a:spcPts val="0"/>
              </a:spcAft>
              <a:buNone/>
            </a:pPr>
            <a:endParaRPr lang="en-US" altLang="ko-KR" sz="1200" b="0" i="0" u="none" strike="noStrike" cap="none" dirty="0">
              <a:solidFill>
                <a:schemeClr val="dk1"/>
              </a:solidFill>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 altLang="ko-KR" sz="1200" b="0" i="0" u="none" strike="noStrike" cap="none" dirty="0">
                <a:solidFill>
                  <a:schemeClr val="dk1"/>
                </a:solidFill>
                <a:effectLst/>
                <a:latin typeface="Arial"/>
                <a:ea typeface="Arial"/>
                <a:cs typeface="Arial"/>
                <a:sym typeface="Arial"/>
              </a:rPr>
              <a:t>Table V shows the result of ensemble using two Mask-R- CNN models. The result of </a:t>
            </a:r>
            <a:r>
              <a:rPr lang="en" altLang="ko-KR" sz="1200" b="0" i="0" u="none" strike="noStrike" cap="none" dirty="0" err="1">
                <a:solidFill>
                  <a:schemeClr val="dk1"/>
                </a:solidFill>
                <a:effectLst/>
                <a:latin typeface="Arial"/>
                <a:ea typeface="Arial"/>
                <a:cs typeface="Arial"/>
                <a:sym typeface="Arial"/>
              </a:rPr>
              <a:t>mAP</a:t>
            </a:r>
            <a:r>
              <a:rPr lang="en" altLang="ko-KR" sz="1200" b="0" i="0" u="none" strike="noStrike" cap="none" dirty="0">
                <a:solidFill>
                  <a:schemeClr val="dk1"/>
                </a:solidFill>
                <a:effectLst/>
                <a:latin typeface="Arial"/>
                <a:ea typeface="Arial"/>
                <a:cs typeface="Arial"/>
                <a:sym typeface="Arial"/>
              </a:rPr>
              <a:t> using the equal weight for two Mask R-CNN models was 0.16444.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 altLang="ko-KR" sz="1200" b="0" i="0" u="none" strike="noStrike" cap="none" dirty="0">
                <a:solidFill>
                  <a:schemeClr val="dk1"/>
                </a:solidFill>
                <a:effectLst/>
                <a:latin typeface="Arial"/>
                <a:ea typeface="Arial"/>
                <a:cs typeface="Arial"/>
                <a:sym typeface="Arial"/>
              </a:rPr>
              <a:t>Then doubled the weight to the classifier which gained the best </a:t>
            </a:r>
            <a:r>
              <a:rPr lang="en" altLang="ko-KR" sz="1200" b="0" i="0" u="none" strike="noStrike" cap="none" dirty="0" err="1">
                <a:solidFill>
                  <a:schemeClr val="dk1"/>
                </a:solidFill>
                <a:effectLst/>
                <a:latin typeface="Arial"/>
                <a:ea typeface="Arial"/>
                <a:cs typeface="Arial"/>
                <a:sym typeface="Arial"/>
              </a:rPr>
              <a:t>mAP</a:t>
            </a:r>
            <a:r>
              <a:rPr lang="en" altLang="ko-KR" sz="1200" b="0" i="0" u="none" strike="noStrike" cap="none" dirty="0">
                <a:solidFill>
                  <a:schemeClr val="dk1"/>
                </a:solidFill>
                <a:effectLst/>
                <a:latin typeface="Arial"/>
                <a:ea typeface="Arial"/>
                <a:cs typeface="Arial"/>
                <a:sym typeface="Arial"/>
              </a:rPr>
              <a:t> among Mask R-CNNs.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 altLang="ko-KR" sz="1200" b="0" i="0" u="none" strike="noStrike" cap="none" dirty="0">
                <a:solidFill>
                  <a:schemeClr val="dk1"/>
                </a:solidFill>
                <a:effectLst/>
                <a:latin typeface="Arial"/>
                <a:ea typeface="Arial"/>
                <a:cs typeface="Arial"/>
                <a:sym typeface="Arial"/>
              </a:rPr>
              <a:t>When ensembled with Mask R-CNN only, the </a:t>
            </a:r>
            <a:r>
              <a:rPr lang="en" altLang="ko-KR" sz="1200" b="0" i="0" u="none" strike="noStrike" cap="none" dirty="0" err="1">
                <a:solidFill>
                  <a:schemeClr val="dk1"/>
                </a:solidFill>
                <a:effectLst/>
                <a:latin typeface="Arial"/>
                <a:ea typeface="Arial"/>
                <a:cs typeface="Arial"/>
                <a:sym typeface="Arial"/>
              </a:rPr>
              <a:t>mAP</a:t>
            </a:r>
            <a:r>
              <a:rPr lang="en" altLang="ko-KR" sz="1200" b="0" i="0" u="none" strike="noStrike" cap="none" dirty="0">
                <a:solidFill>
                  <a:schemeClr val="dk1"/>
                </a:solidFill>
                <a:effectLst/>
                <a:latin typeface="Arial"/>
                <a:ea typeface="Arial"/>
                <a:cs typeface="Arial"/>
                <a:sym typeface="Arial"/>
              </a:rPr>
              <a:t> obtained by majority weighted voting method is 0.16661.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 altLang="ko-KR" sz="1200" b="0" i="0" u="none" strike="noStrike" cap="none" dirty="0">
                <a:solidFill>
                  <a:schemeClr val="dk1"/>
                </a:solidFill>
                <a:effectLst/>
                <a:latin typeface="Arial"/>
                <a:ea typeface="Arial"/>
                <a:cs typeface="Arial"/>
                <a:sym typeface="Arial"/>
              </a:rPr>
              <a:t>It performed better than the majority voting without weight. </a:t>
            </a:r>
          </a:p>
        </p:txBody>
      </p:sp>
      <p:sp>
        <p:nvSpPr>
          <p:cNvPr id="203" name="Shape 203"/>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Arial"/>
                <a:ea typeface="Arial"/>
                <a:cs typeface="Arial"/>
                <a:sym typeface="Arial"/>
              </a:rPr>
              <a:t>26</a:t>
            </a:fld>
            <a:endParaRPr sz="1200">
              <a:solidFill>
                <a:schemeClr val="dk1"/>
              </a:solidFill>
              <a:latin typeface="Arial"/>
              <a:ea typeface="Arial"/>
              <a:cs typeface="Arial"/>
              <a:sym typeface="Arial"/>
            </a:endParaRPr>
          </a:p>
        </p:txBody>
      </p:sp>
    </p:spTree>
    <p:extLst>
      <p:ext uri="{BB962C8B-B14F-4D97-AF65-F5344CB8AC3E}">
        <p14:creationId xmlns:p14="http://schemas.microsoft.com/office/powerpoint/2010/main" val="317207613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Shape 201"/>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2" name="Shape 202"/>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 altLang="ko-KR" sz="1200" b="0" i="0" u="none" strike="noStrike" cap="none" dirty="0">
                <a:solidFill>
                  <a:schemeClr val="dk1"/>
                </a:solidFill>
                <a:effectLst/>
                <a:latin typeface="Arial"/>
                <a:ea typeface="Arial"/>
                <a:cs typeface="Arial"/>
                <a:sym typeface="Arial"/>
              </a:rPr>
              <a:t>Table VI shows the weight given to each classifier and the </a:t>
            </a:r>
            <a:r>
              <a:rPr lang="en" altLang="ko-KR" sz="1200" b="0" i="0" u="none" strike="noStrike" cap="none" dirty="0" err="1">
                <a:solidFill>
                  <a:schemeClr val="dk1"/>
                </a:solidFill>
                <a:effectLst/>
                <a:latin typeface="Arial"/>
                <a:ea typeface="Arial"/>
                <a:cs typeface="Arial"/>
                <a:sym typeface="Arial"/>
              </a:rPr>
              <a:t>mAP</a:t>
            </a:r>
            <a:r>
              <a:rPr lang="en" altLang="ko-KR" sz="1200" b="0" i="0" u="none" strike="noStrike" cap="none" dirty="0">
                <a:solidFill>
                  <a:schemeClr val="dk1"/>
                </a:solidFill>
                <a:effectLst/>
                <a:latin typeface="Arial"/>
                <a:ea typeface="Arial"/>
                <a:cs typeface="Arial"/>
                <a:sym typeface="Arial"/>
              </a:rPr>
              <a:t> of an ensemble using three </a:t>
            </a:r>
            <a:r>
              <a:rPr lang="en" altLang="ko-KR" sz="1200" b="0" i="0" u="none" strike="noStrike" cap="none" dirty="0" err="1">
                <a:solidFill>
                  <a:schemeClr val="dk1"/>
                </a:solidFill>
                <a:effectLst/>
                <a:latin typeface="Arial"/>
                <a:ea typeface="Arial"/>
                <a:cs typeface="Arial"/>
                <a:sym typeface="Arial"/>
              </a:rPr>
              <a:t>RetinaNet</a:t>
            </a:r>
            <a:r>
              <a:rPr lang="en" altLang="ko-KR" sz="1200" b="0" i="0" u="none" strike="noStrike" cap="none" dirty="0">
                <a:solidFill>
                  <a:schemeClr val="dk1"/>
                </a:solidFill>
                <a:effectLst/>
                <a:latin typeface="Arial"/>
                <a:ea typeface="Arial"/>
                <a:cs typeface="Arial"/>
                <a:sym typeface="Arial"/>
              </a:rPr>
              <a:t> models.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 altLang="ko-KR" sz="1200" b="0" i="0" u="none" strike="noStrike" cap="none" dirty="0">
                <a:solidFill>
                  <a:schemeClr val="dk1"/>
                </a:solidFill>
                <a:effectLst/>
                <a:latin typeface="Arial"/>
                <a:ea typeface="Arial"/>
                <a:cs typeface="Arial"/>
                <a:sym typeface="Arial"/>
              </a:rPr>
              <a:t>The result of </a:t>
            </a:r>
            <a:r>
              <a:rPr lang="en" altLang="ko-KR" sz="1200" b="0" i="0" u="none" strike="noStrike" cap="none" dirty="0" err="1">
                <a:solidFill>
                  <a:schemeClr val="dk1"/>
                </a:solidFill>
                <a:effectLst/>
                <a:latin typeface="Arial"/>
                <a:ea typeface="Arial"/>
                <a:cs typeface="Arial"/>
                <a:sym typeface="Arial"/>
              </a:rPr>
              <a:t>mAP</a:t>
            </a:r>
            <a:r>
              <a:rPr lang="en" altLang="ko-KR" sz="1200" b="0" i="0" u="none" strike="noStrike" cap="none" dirty="0">
                <a:solidFill>
                  <a:schemeClr val="dk1"/>
                </a:solidFill>
                <a:effectLst/>
                <a:latin typeface="Arial"/>
                <a:ea typeface="Arial"/>
                <a:cs typeface="Arial"/>
                <a:sym typeface="Arial"/>
              </a:rPr>
              <a:t> using equal weight for each models was 0.19952.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 altLang="ko-KR" sz="1200" b="0" i="0" u="none" strike="noStrike" cap="none" dirty="0">
                <a:solidFill>
                  <a:schemeClr val="dk1"/>
                </a:solidFill>
                <a:effectLst/>
                <a:latin typeface="Arial"/>
                <a:ea typeface="Arial"/>
                <a:cs typeface="Arial"/>
                <a:sym typeface="Arial"/>
              </a:rPr>
              <a:t>Then doubled the weight of the model with the highest </a:t>
            </a:r>
            <a:r>
              <a:rPr lang="en" altLang="ko-KR" sz="1200" b="0" i="0" u="none" strike="noStrike" cap="none" dirty="0" err="1">
                <a:solidFill>
                  <a:schemeClr val="dk1"/>
                </a:solidFill>
                <a:effectLst/>
                <a:latin typeface="Arial"/>
                <a:ea typeface="Arial"/>
                <a:cs typeface="Arial"/>
                <a:sym typeface="Arial"/>
              </a:rPr>
              <a:t>mAP</a:t>
            </a:r>
            <a:r>
              <a:rPr lang="en" altLang="ko-KR" sz="1200" b="0" i="0" u="none" strike="noStrike" cap="none" dirty="0">
                <a:solidFill>
                  <a:schemeClr val="dk1"/>
                </a:solidFill>
                <a:effectLst/>
                <a:latin typeface="Arial"/>
                <a:ea typeface="Arial"/>
                <a:cs typeface="Arial"/>
                <a:sym typeface="Arial"/>
              </a:rPr>
              <a:t> value.</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 altLang="ko-KR" sz="1200" b="0" i="0" u="none" strike="noStrike" cap="none" dirty="0">
                <a:solidFill>
                  <a:schemeClr val="dk1"/>
                </a:solidFill>
                <a:effectLst/>
                <a:latin typeface="Arial"/>
                <a:ea typeface="Arial"/>
                <a:cs typeface="Arial"/>
                <a:sym typeface="Arial"/>
              </a:rPr>
              <a:t> The </a:t>
            </a:r>
            <a:r>
              <a:rPr lang="en" altLang="ko-KR" sz="1200" b="0" i="0" u="none" strike="noStrike" cap="none" dirty="0" err="1">
                <a:solidFill>
                  <a:schemeClr val="dk1"/>
                </a:solidFill>
                <a:effectLst/>
                <a:latin typeface="Arial"/>
                <a:ea typeface="Arial"/>
                <a:cs typeface="Arial"/>
                <a:sym typeface="Arial"/>
              </a:rPr>
              <a:t>mAP</a:t>
            </a:r>
            <a:r>
              <a:rPr lang="en" altLang="ko-KR" sz="1200" b="0" i="0" u="none" strike="noStrike" cap="none" dirty="0">
                <a:solidFill>
                  <a:schemeClr val="dk1"/>
                </a:solidFill>
                <a:effectLst/>
                <a:latin typeface="Arial"/>
                <a:ea typeface="Arial"/>
                <a:cs typeface="Arial"/>
                <a:sym typeface="Arial"/>
              </a:rPr>
              <a:t> obtained from this case is 0.19940.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 altLang="ko-KR" sz="1200" b="0" i="0" u="none" strike="noStrike" cap="none" dirty="0">
                <a:solidFill>
                  <a:schemeClr val="dk1"/>
                </a:solidFill>
                <a:effectLst/>
                <a:latin typeface="Arial"/>
                <a:ea typeface="Arial"/>
                <a:cs typeface="Arial"/>
                <a:sym typeface="Arial"/>
              </a:rPr>
              <a:t>Then fine- tuning was done with the ratio of the weights given to each model in more detail by 2:2:3, 1:2:3 and obtained the </a:t>
            </a:r>
            <a:r>
              <a:rPr lang="en" altLang="ko-KR" sz="1200" b="0" i="0" u="none" strike="noStrike" cap="none" dirty="0" err="1">
                <a:solidFill>
                  <a:schemeClr val="dk1"/>
                </a:solidFill>
                <a:effectLst/>
                <a:latin typeface="Arial"/>
                <a:ea typeface="Arial"/>
                <a:cs typeface="Arial"/>
                <a:sym typeface="Arial"/>
              </a:rPr>
              <a:t>mAP</a:t>
            </a:r>
            <a:r>
              <a:rPr lang="en" altLang="ko-KR" sz="1200" b="0" i="0" u="none" strike="noStrike" cap="none" dirty="0">
                <a:solidFill>
                  <a:schemeClr val="dk1"/>
                </a:solidFill>
                <a:effectLst/>
                <a:latin typeface="Arial"/>
                <a:ea typeface="Arial"/>
                <a:cs typeface="Arial"/>
                <a:sym typeface="Arial"/>
              </a:rPr>
              <a:t> of 0.19983, 0.19984.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 altLang="ko-KR" sz="1200" b="0" i="0" u="none" strike="noStrike" cap="none" dirty="0">
                <a:solidFill>
                  <a:schemeClr val="dk1"/>
                </a:solidFill>
                <a:effectLst/>
                <a:latin typeface="Arial"/>
                <a:ea typeface="Arial"/>
                <a:cs typeface="Arial"/>
                <a:sym typeface="Arial"/>
              </a:rPr>
              <a:t>These results demonstrate that combining multiple models should not always be better performed than the best individual classifier in the ensemble. </a:t>
            </a:r>
            <a:endParaRPr lang="en" altLang="ko-KR" dirty="0"/>
          </a:p>
          <a:p>
            <a:pPr marL="0" marR="0" lvl="0" indent="0" algn="l" rtl="0">
              <a:spcBef>
                <a:spcPts val="0"/>
              </a:spcBef>
              <a:spcAft>
                <a:spcPts val="0"/>
              </a:spcAft>
              <a:buNone/>
            </a:pPr>
            <a:endParaRPr sz="1200" b="0" i="0" u="none" strike="noStrike" cap="none" dirty="0">
              <a:solidFill>
                <a:schemeClr val="dk1"/>
              </a:solidFill>
              <a:latin typeface="Arial"/>
              <a:ea typeface="Arial"/>
              <a:cs typeface="Arial"/>
              <a:sym typeface="Arial"/>
            </a:endParaRPr>
          </a:p>
        </p:txBody>
      </p:sp>
      <p:sp>
        <p:nvSpPr>
          <p:cNvPr id="203" name="Shape 203"/>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Arial"/>
                <a:ea typeface="Arial"/>
                <a:cs typeface="Arial"/>
                <a:sym typeface="Arial"/>
              </a:rPr>
              <a:t>27</a:t>
            </a:fld>
            <a:endParaRPr sz="1200">
              <a:solidFill>
                <a:schemeClr val="dk1"/>
              </a:solidFill>
              <a:latin typeface="Arial"/>
              <a:ea typeface="Arial"/>
              <a:cs typeface="Arial"/>
              <a:sym typeface="Arial"/>
            </a:endParaRPr>
          </a:p>
        </p:txBody>
      </p:sp>
    </p:spTree>
    <p:extLst>
      <p:ext uri="{BB962C8B-B14F-4D97-AF65-F5344CB8AC3E}">
        <p14:creationId xmlns:p14="http://schemas.microsoft.com/office/powerpoint/2010/main" val="22729914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Shape 201"/>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2" name="Shape 202"/>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r>
              <a:rPr lang="en" altLang="ko-KR" sz="1200" b="0" i="0" u="none" strike="noStrike" cap="none" dirty="0">
                <a:solidFill>
                  <a:schemeClr val="dk1"/>
                </a:solidFill>
                <a:effectLst/>
                <a:latin typeface="Arial"/>
                <a:ea typeface="Arial"/>
                <a:cs typeface="Arial"/>
                <a:sym typeface="Arial"/>
              </a:rPr>
              <a:t>Our final attempt is to combine two of the Mask R-CNN models and three of the </a:t>
            </a:r>
            <a:r>
              <a:rPr lang="en" altLang="ko-KR" sz="1200" b="0" i="0" u="none" strike="noStrike" cap="none" dirty="0" err="1">
                <a:solidFill>
                  <a:schemeClr val="dk1"/>
                </a:solidFill>
                <a:effectLst/>
                <a:latin typeface="Arial"/>
                <a:ea typeface="Arial"/>
                <a:cs typeface="Arial"/>
                <a:sym typeface="Arial"/>
              </a:rPr>
              <a:t>RetinaNet</a:t>
            </a:r>
            <a:r>
              <a:rPr lang="en" altLang="ko-KR" sz="1200" b="0" i="0" u="none" strike="noStrike" cap="none" dirty="0">
                <a:solidFill>
                  <a:schemeClr val="dk1"/>
                </a:solidFill>
                <a:effectLst/>
                <a:latin typeface="Arial"/>
                <a:ea typeface="Arial"/>
                <a:cs typeface="Arial"/>
                <a:sym typeface="Arial"/>
              </a:rPr>
              <a:t> models</a:t>
            </a:r>
          </a:p>
          <a:p>
            <a:r>
              <a:rPr lang="en" altLang="ko-KR" sz="1200" b="0" i="0" u="none" strike="noStrike" cap="none" dirty="0">
                <a:solidFill>
                  <a:schemeClr val="dk1"/>
                </a:solidFill>
                <a:effectLst/>
                <a:latin typeface="Arial"/>
                <a:ea typeface="Arial"/>
                <a:cs typeface="Arial"/>
                <a:sym typeface="Arial"/>
              </a:rPr>
              <a:t>handled on this experiment. </a:t>
            </a:r>
          </a:p>
          <a:p>
            <a:endParaRPr lang="en" altLang="ko-KR" sz="1200" b="0" i="0" u="none" strike="noStrike" cap="none" dirty="0">
              <a:solidFill>
                <a:schemeClr val="dk1"/>
              </a:solidFill>
              <a:effectLst/>
              <a:latin typeface="Arial"/>
              <a:ea typeface="Arial"/>
              <a:cs typeface="Arial"/>
              <a:sym typeface="Arial"/>
            </a:endParaRPr>
          </a:p>
          <a:p>
            <a:r>
              <a:rPr lang="en" altLang="ko-KR" sz="1200" b="0" i="0" u="none" strike="noStrike" cap="none" dirty="0">
                <a:solidFill>
                  <a:schemeClr val="dk1"/>
                </a:solidFill>
                <a:effectLst/>
                <a:latin typeface="Arial"/>
                <a:ea typeface="Arial"/>
                <a:cs typeface="Arial"/>
                <a:sym typeface="Arial"/>
              </a:rPr>
              <a:t>Table VII shows the </a:t>
            </a:r>
            <a:r>
              <a:rPr lang="en" altLang="ko-KR" sz="1200" b="0" i="0" u="none" strike="noStrike" cap="none" dirty="0" err="1">
                <a:solidFill>
                  <a:schemeClr val="dk1"/>
                </a:solidFill>
                <a:effectLst/>
                <a:latin typeface="Arial"/>
                <a:ea typeface="Arial"/>
                <a:cs typeface="Arial"/>
                <a:sym typeface="Arial"/>
              </a:rPr>
              <a:t>mAPs</a:t>
            </a:r>
            <a:r>
              <a:rPr lang="en" altLang="ko-KR" sz="1200" b="0" i="0" u="none" strike="noStrike" cap="none" dirty="0">
                <a:solidFill>
                  <a:schemeClr val="dk1"/>
                </a:solidFill>
                <a:effectLst/>
                <a:latin typeface="Arial"/>
                <a:ea typeface="Arial"/>
                <a:cs typeface="Arial"/>
                <a:sym typeface="Arial"/>
              </a:rPr>
              <a:t> of each experiment conducted by giving different weight ratios to multiple</a:t>
            </a:r>
          </a:p>
          <a:p>
            <a:r>
              <a:rPr lang="en" altLang="ko-KR" sz="1200" b="0" i="0" u="none" strike="noStrike" cap="none" dirty="0">
                <a:solidFill>
                  <a:schemeClr val="dk1"/>
                </a:solidFill>
                <a:effectLst/>
                <a:latin typeface="Arial"/>
                <a:ea typeface="Arial"/>
                <a:cs typeface="Arial"/>
                <a:sym typeface="Arial"/>
              </a:rPr>
              <a:t>classifiers. The </a:t>
            </a:r>
            <a:r>
              <a:rPr lang="en" altLang="ko-KR" sz="1200" b="0" i="0" u="none" strike="noStrike" cap="none" dirty="0" err="1">
                <a:solidFill>
                  <a:schemeClr val="dk1"/>
                </a:solidFill>
                <a:effectLst/>
                <a:latin typeface="Arial"/>
                <a:ea typeface="Arial"/>
                <a:cs typeface="Arial"/>
                <a:sym typeface="Arial"/>
              </a:rPr>
              <a:t>mAP</a:t>
            </a:r>
            <a:r>
              <a:rPr lang="en" altLang="ko-KR" sz="1200" b="0" i="0" u="none" strike="noStrike" cap="none" dirty="0">
                <a:solidFill>
                  <a:schemeClr val="dk1"/>
                </a:solidFill>
                <a:effectLst/>
                <a:latin typeface="Arial"/>
                <a:ea typeface="Arial"/>
                <a:cs typeface="Arial"/>
                <a:sym typeface="Arial"/>
              </a:rPr>
              <a:t> is 0.21378 when only the majority voting method is applied. According to the two</a:t>
            </a:r>
          </a:p>
          <a:p>
            <a:r>
              <a:rPr lang="en" altLang="ko-KR" sz="1200" b="0" i="0" u="none" strike="noStrike" cap="none" dirty="0">
                <a:solidFill>
                  <a:schemeClr val="dk1"/>
                </a:solidFill>
                <a:effectLst/>
                <a:latin typeface="Arial"/>
                <a:ea typeface="Arial"/>
                <a:cs typeface="Arial"/>
                <a:sym typeface="Arial"/>
              </a:rPr>
              <a:t>previous ensemble experiments, it is indicated that applying relatively more weights to the model of</a:t>
            </a:r>
          </a:p>
          <a:p>
            <a:r>
              <a:rPr lang="en" altLang="ko-KR" sz="1200" b="0" i="0" u="none" strike="noStrike" cap="none" dirty="0">
                <a:solidFill>
                  <a:schemeClr val="dk1"/>
                </a:solidFill>
                <a:effectLst/>
                <a:latin typeface="Arial"/>
                <a:ea typeface="Arial"/>
                <a:cs typeface="Arial"/>
                <a:sym typeface="Arial"/>
              </a:rPr>
              <a:t>the highest </a:t>
            </a:r>
            <a:r>
              <a:rPr lang="en" altLang="ko-KR" sz="1200" b="0" i="0" u="none" strike="noStrike" cap="none" dirty="0" err="1">
                <a:solidFill>
                  <a:schemeClr val="dk1"/>
                </a:solidFill>
                <a:effectLst/>
                <a:latin typeface="Arial"/>
                <a:ea typeface="Arial"/>
                <a:cs typeface="Arial"/>
                <a:sym typeface="Arial"/>
              </a:rPr>
              <a:t>mAP</a:t>
            </a:r>
            <a:r>
              <a:rPr lang="en" altLang="ko-KR" sz="1200" b="0" i="0" u="none" strike="noStrike" cap="none" dirty="0">
                <a:solidFill>
                  <a:schemeClr val="dk1"/>
                </a:solidFill>
                <a:effectLst/>
                <a:latin typeface="Arial"/>
                <a:ea typeface="Arial"/>
                <a:cs typeface="Arial"/>
                <a:sym typeface="Arial"/>
              </a:rPr>
              <a:t> helps to improve the </a:t>
            </a:r>
            <a:r>
              <a:rPr lang="en" altLang="ko-KR" sz="1200" b="0" i="0" u="none" strike="noStrike" cap="none" dirty="0" err="1">
                <a:solidFill>
                  <a:schemeClr val="dk1"/>
                </a:solidFill>
                <a:effectLst/>
                <a:latin typeface="Arial"/>
                <a:ea typeface="Arial"/>
                <a:cs typeface="Arial"/>
                <a:sym typeface="Arial"/>
              </a:rPr>
              <a:t>mAP</a:t>
            </a:r>
            <a:r>
              <a:rPr lang="en" altLang="ko-KR" sz="1200" b="0" i="0" u="none" strike="noStrike" cap="none" dirty="0">
                <a:solidFill>
                  <a:schemeClr val="dk1"/>
                </a:solidFill>
                <a:effectLst/>
                <a:latin typeface="Arial"/>
                <a:ea typeface="Arial"/>
                <a:cs typeface="Arial"/>
                <a:sym typeface="Arial"/>
              </a:rPr>
              <a:t>. Thus, the highest weight was given to the model of RN</a:t>
            </a:r>
          </a:p>
          <a:p>
            <a:r>
              <a:rPr lang="en" altLang="ko-KR" sz="1200" b="0" i="0" u="none" strike="noStrike" cap="none" dirty="0">
                <a:solidFill>
                  <a:schemeClr val="dk1"/>
                </a:solidFill>
                <a:effectLst/>
                <a:latin typeface="Arial"/>
                <a:ea typeface="Arial"/>
                <a:cs typeface="Arial"/>
                <a:sym typeface="Arial"/>
              </a:rPr>
              <a:t>201. </a:t>
            </a:r>
          </a:p>
          <a:p>
            <a:endParaRPr lang="en" altLang="ko-KR" sz="1200" b="0" i="0" u="none" strike="noStrike" cap="none" dirty="0">
              <a:solidFill>
                <a:schemeClr val="dk1"/>
              </a:solidFill>
              <a:effectLst/>
              <a:latin typeface="Arial"/>
              <a:ea typeface="Arial"/>
              <a:cs typeface="Arial"/>
              <a:sym typeface="Arial"/>
            </a:endParaRPr>
          </a:p>
          <a:p>
            <a:r>
              <a:rPr lang="en" altLang="ko-KR" sz="1200" b="0" i="0" u="none" strike="noStrike" cap="none" dirty="0">
                <a:solidFill>
                  <a:schemeClr val="dk1"/>
                </a:solidFill>
                <a:effectLst/>
                <a:latin typeface="Arial"/>
                <a:ea typeface="Arial"/>
                <a:cs typeface="Arial"/>
                <a:sym typeface="Arial"/>
              </a:rPr>
              <a:t>As a result of the experiment, the value of </a:t>
            </a:r>
            <a:r>
              <a:rPr lang="en" altLang="ko-KR" sz="1200" b="0" i="0" u="none" strike="noStrike" cap="none" dirty="0" err="1">
                <a:solidFill>
                  <a:schemeClr val="dk1"/>
                </a:solidFill>
                <a:effectLst/>
                <a:latin typeface="Arial"/>
                <a:ea typeface="Arial"/>
                <a:cs typeface="Arial"/>
                <a:sym typeface="Arial"/>
              </a:rPr>
              <a:t>mAP</a:t>
            </a:r>
            <a:r>
              <a:rPr lang="en" altLang="ko-KR" sz="1200" b="0" i="0" u="none" strike="noStrike" cap="none" dirty="0">
                <a:solidFill>
                  <a:schemeClr val="dk1"/>
                </a:solidFill>
                <a:effectLst/>
                <a:latin typeface="Arial"/>
                <a:ea typeface="Arial"/>
                <a:cs typeface="Arial"/>
                <a:sym typeface="Arial"/>
              </a:rPr>
              <a:t> increased to 0.21592. Then we adjusted the ratio of</a:t>
            </a:r>
          </a:p>
          <a:p>
            <a:r>
              <a:rPr lang="en" altLang="ko-KR" sz="1200" b="0" i="0" u="none" strike="noStrike" cap="none" dirty="0">
                <a:solidFill>
                  <a:schemeClr val="dk1"/>
                </a:solidFill>
                <a:effectLst/>
                <a:latin typeface="Arial"/>
                <a:ea typeface="Arial"/>
                <a:cs typeface="Arial"/>
                <a:sym typeface="Arial"/>
              </a:rPr>
              <a:t>weights given to each of the models in more detail and gained the best </a:t>
            </a:r>
            <a:r>
              <a:rPr lang="en" altLang="ko-KR" sz="1200" b="0" i="0" u="none" strike="noStrike" cap="none" dirty="0" err="1">
                <a:solidFill>
                  <a:schemeClr val="dk1"/>
                </a:solidFill>
                <a:effectLst/>
                <a:latin typeface="Arial"/>
                <a:ea typeface="Arial"/>
                <a:cs typeface="Arial"/>
                <a:sym typeface="Arial"/>
              </a:rPr>
              <a:t>mAP</a:t>
            </a:r>
            <a:r>
              <a:rPr lang="en" altLang="ko-KR" sz="1200" b="0" i="0" u="none" strike="noStrike" cap="none" dirty="0">
                <a:solidFill>
                  <a:schemeClr val="dk1"/>
                </a:solidFill>
                <a:effectLst/>
                <a:latin typeface="Arial"/>
                <a:ea typeface="Arial"/>
                <a:cs typeface="Arial"/>
                <a:sym typeface="Arial"/>
              </a:rPr>
              <a:t> of 0.21746. The process</a:t>
            </a:r>
          </a:p>
          <a:p>
            <a:r>
              <a:rPr lang="en" altLang="ko-KR" sz="1200" b="0" i="0" u="none" strike="noStrike" cap="none" dirty="0">
                <a:solidFill>
                  <a:schemeClr val="dk1"/>
                </a:solidFill>
                <a:effectLst/>
                <a:latin typeface="Arial"/>
                <a:ea typeface="Arial"/>
                <a:cs typeface="Arial"/>
                <a:sym typeface="Arial"/>
              </a:rPr>
              <a:t>of combining the results of these different CNN architectures in this way allows each model to capture</a:t>
            </a:r>
          </a:p>
          <a:p>
            <a:r>
              <a:rPr lang="en" altLang="ko-KR" sz="1200" b="0" i="0" u="none" strike="noStrike" cap="none" dirty="0">
                <a:solidFill>
                  <a:schemeClr val="dk1"/>
                </a:solidFill>
                <a:effectLst/>
                <a:latin typeface="Arial"/>
                <a:ea typeface="Arial"/>
                <a:cs typeface="Arial"/>
                <a:sym typeface="Arial"/>
              </a:rPr>
              <a:t>complementary information and, consequently, to increase the completeness of the overall prediction.</a:t>
            </a:r>
          </a:p>
          <a:p>
            <a:r>
              <a:rPr lang="en" altLang="ko-KR" sz="1200" b="0" i="0" u="none" strike="noStrike" cap="none" dirty="0">
                <a:solidFill>
                  <a:schemeClr val="dk1"/>
                </a:solidFill>
                <a:effectLst/>
                <a:latin typeface="Arial"/>
                <a:ea typeface="Arial"/>
                <a:cs typeface="Arial"/>
                <a:sym typeface="Arial"/>
              </a:rPr>
              <a:t>Arguably this integrated set of prediction improves </a:t>
            </a:r>
            <a:r>
              <a:rPr lang="en" altLang="ko-KR" sz="1200" b="0" i="0" u="none" strike="noStrike" cap="none" dirty="0" err="1">
                <a:solidFill>
                  <a:schemeClr val="dk1"/>
                </a:solidFill>
                <a:effectLst/>
                <a:latin typeface="Arial"/>
                <a:ea typeface="Arial"/>
                <a:cs typeface="Arial"/>
                <a:sym typeface="Arial"/>
              </a:rPr>
              <a:t>mAP</a:t>
            </a:r>
            <a:r>
              <a:rPr lang="en" altLang="ko-KR" sz="1200" b="0" i="0" u="none" strike="noStrike" cap="none" dirty="0">
                <a:solidFill>
                  <a:schemeClr val="dk1"/>
                </a:solidFill>
                <a:effectLst/>
                <a:latin typeface="Arial"/>
                <a:ea typeface="Arial"/>
                <a:cs typeface="Arial"/>
                <a:sym typeface="Arial"/>
              </a:rPr>
              <a:t> and reduces the total error rate compared to</a:t>
            </a:r>
          </a:p>
          <a:p>
            <a:r>
              <a:rPr lang="en" altLang="ko-KR" sz="1200" b="0" i="0" u="none" strike="noStrike" cap="none" dirty="0">
                <a:solidFill>
                  <a:schemeClr val="dk1"/>
                </a:solidFill>
                <a:effectLst/>
                <a:latin typeface="Arial"/>
                <a:ea typeface="Arial"/>
                <a:cs typeface="Arial"/>
                <a:sym typeface="Arial"/>
              </a:rPr>
              <a:t>applying each separate model. </a:t>
            </a:r>
            <a:endParaRPr lang="en" altLang="ko-KR" dirty="0"/>
          </a:p>
          <a:p>
            <a:pPr marL="0" marR="0" lvl="0" indent="0" algn="l" rtl="0">
              <a:spcBef>
                <a:spcPts val="0"/>
              </a:spcBef>
              <a:spcAft>
                <a:spcPts val="0"/>
              </a:spcAft>
              <a:buNone/>
            </a:pPr>
            <a:endParaRPr sz="1200" b="0" i="0" u="none" strike="noStrike" cap="none" dirty="0">
              <a:solidFill>
                <a:schemeClr val="dk1"/>
              </a:solidFill>
              <a:latin typeface="Arial"/>
              <a:ea typeface="Arial"/>
              <a:cs typeface="Arial"/>
              <a:sym typeface="Arial"/>
            </a:endParaRPr>
          </a:p>
        </p:txBody>
      </p:sp>
      <p:sp>
        <p:nvSpPr>
          <p:cNvPr id="203" name="Shape 203"/>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Arial"/>
                <a:ea typeface="Arial"/>
                <a:cs typeface="Arial"/>
                <a:sym typeface="Arial"/>
              </a:rPr>
              <a:t>28</a:t>
            </a:fld>
            <a:endParaRPr sz="1200">
              <a:solidFill>
                <a:schemeClr val="dk1"/>
              </a:solidFill>
              <a:latin typeface="Arial"/>
              <a:ea typeface="Arial"/>
              <a:cs typeface="Arial"/>
              <a:sym typeface="Arial"/>
            </a:endParaRPr>
          </a:p>
        </p:txBody>
      </p:sp>
    </p:spTree>
    <p:extLst>
      <p:ext uri="{BB962C8B-B14F-4D97-AF65-F5344CB8AC3E}">
        <p14:creationId xmlns:p14="http://schemas.microsoft.com/office/powerpoint/2010/main" val="350090980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Shape 298"/>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9" name="Shape 299"/>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kumimoji="1" lang="en-US" altLang="ko-KR" b="1" dirty="0"/>
              <a:t>Before I finish, I’d like to briefly recap what I’ve talked about so far.</a:t>
            </a:r>
            <a:endParaRPr kumimoji="1" lang="ko-KR" altLang="en-US" b="1" dirty="0"/>
          </a:p>
          <a:p>
            <a:pPr marL="0" marR="0" lvl="0" indent="0" algn="l" rtl="0">
              <a:spcBef>
                <a:spcPts val="0"/>
              </a:spcBef>
              <a:spcAft>
                <a:spcPts val="0"/>
              </a:spcAft>
              <a:buNone/>
            </a:pPr>
            <a:endParaRPr lang="en-US" altLang="ko-KR" sz="1200" b="0" i="0" u="none" strike="noStrike" cap="none" dirty="0">
              <a:solidFill>
                <a:schemeClr val="dk1"/>
              </a:solidFill>
              <a:latin typeface="Arial"/>
              <a:ea typeface="Arial"/>
              <a:cs typeface="Arial"/>
              <a:sym typeface="Arial"/>
            </a:endParaRPr>
          </a:p>
        </p:txBody>
      </p:sp>
      <p:sp>
        <p:nvSpPr>
          <p:cNvPr id="300" name="Shape 300"/>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Arial"/>
                <a:ea typeface="Arial"/>
                <a:cs typeface="Arial"/>
                <a:sym typeface="Arial"/>
              </a:rPr>
              <a:t>29</a:t>
            </a:fld>
            <a:endParaRPr sz="1200">
              <a:solidFill>
                <a:schemeClr val="dk1"/>
              </a:solidFill>
              <a:latin typeface="Arial"/>
              <a:ea typeface="Arial"/>
              <a:cs typeface="Arial"/>
              <a:sym typeface="Arial"/>
            </a:endParaRPr>
          </a:p>
        </p:txBody>
      </p:sp>
    </p:spTree>
    <p:extLst>
      <p:ext uri="{BB962C8B-B14F-4D97-AF65-F5344CB8AC3E}">
        <p14:creationId xmlns:p14="http://schemas.microsoft.com/office/powerpoint/2010/main" val="35889317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Shape 124"/>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5" name="Shape 125"/>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1" lang="en-US" altLang="ko-KR" dirty="0"/>
              <a:t>The topic of our research is involved in one of the Kaggle competition. </a:t>
            </a:r>
          </a:p>
          <a:p>
            <a:pPr marL="0" marR="0" lvl="0" indent="0" algn="l" defTabSz="914400" rtl="0" eaLnBrk="1" fontAlgn="auto" latinLnBrk="1" hangingPunct="1">
              <a:lnSpc>
                <a:spcPct val="100000"/>
              </a:lnSpc>
              <a:spcBef>
                <a:spcPts val="0"/>
              </a:spcBef>
              <a:spcAft>
                <a:spcPts val="0"/>
              </a:spcAft>
              <a:buClrTx/>
              <a:buSzTx/>
              <a:buFontTx/>
              <a:buNone/>
              <a:tabLst/>
              <a:defRPr/>
            </a:pPr>
            <a:endParaRPr kumimoji="1"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r>
              <a:rPr kumimoji="1" lang="en-US" altLang="ko-KR" dirty="0"/>
              <a:t>The main goal of this competition is implementing an algorithm to detect a visual signal for pneumonia in medical images. </a:t>
            </a:r>
          </a:p>
          <a:p>
            <a:pPr marL="0" marR="0" lvl="0" indent="0" algn="l" defTabSz="914400" rtl="0" eaLnBrk="1" fontAlgn="auto" latinLnBrk="1" hangingPunct="1">
              <a:lnSpc>
                <a:spcPct val="100000"/>
              </a:lnSpc>
              <a:spcBef>
                <a:spcPts val="0"/>
              </a:spcBef>
              <a:spcAft>
                <a:spcPts val="0"/>
              </a:spcAft>
              <a:buClrTx/>
              <a:buSzTx/>
              <a:buFontTx/>
              <a:buNone/>
              <a:tabLst/>
              <a:defRPr/>
            </a:pPr>
            <a:endParaRPr kumimoji="1"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r>
              <a:rPr kumimoji="1" lang="en-US" altLang="ko-KR" dirty="0"/>
              <a:t>Specifically, the algorithm for the solution needs to automatically locate lung opacities on chest radiographs.</a:t>
            </a:r>
            <a:endParaRPr kumimoji="1" lang="ko-KR" altLang="en-US" dirty="0"/>
          </a:p>
        </p:txBody>
      </p:sp>
      <p:sp>
        <p:nvSpPr>
          <p:cNvPr id="126" name="Shape 126"/>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Arial"/>
                <a:ea typeface="Arial"/>
                <a:cs typeface="Arial"/>
                <a:sym typeface="Arial"/>
              </a:rPr>
              <a:t>3</a:t>
            </a:fld>
            <a:endParaRPr sz="1200">
              <a:solidFill>
                <a:schemeClr val="dk1"/>
              </a:solidFill>
              <a:latin typeface="Arial"/>
              <a:ea typeface="Arial"/>
              <a:cs typeface="Arial"/>
              <a:sym typeface="Aria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Shape 201"/>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2" name="Shape 202"/>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 altLang="ko-KR" sz="1200" b="0" i="0" u="none" strike="noStrike" cap="none" dirty="0">
                <a:solidFill>
                  <a:schemeClr val="dk1"/>
                </a:solidFill>
                <a:effectLst/>
                <a:latin typeface="Arial"/>
                <a:ea typeface="Arial"/>
                <a:cs typeface="Arial"/>
                <a:sym typeface="Arial"/>
              </a:rPr>
              <a:t>This is our experiment result, which is the coordinate values and confidence of lung opacity on predicted bounding boxes for each patient. We demonstrated the efficiency of our approach by combining multiple classifiers with majority weighted voting ensemble method. </a:t>
            </a:r>
            <a:endParaRPr lang="en" altLang="ko-KR" dirty="0"/>
          </a:p>
        </p:txBody>
      </p:sp>
      <p:sp>
        <p:nvSpPr>
          <p:cNvPr id="203" name="Shape 203"/>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Arial"/>
                <a:ea typeface="Arial"/>
                <a:cs typeface="Arial"/>
                <a:sym typeface="Arial"/>
              </a:rPr>
              <a:t>30</a:t>
            </a:fld>
            <a:endParaRPr sz="1200">
              <a:solidFill>
                <a:schemeClr val="dk1"/>
              </a:solidFill>
              <a:latin typeface="Arial"/>
              <a:ea typeface="Arial"/>
              <a:cs typeface="Arial"/>
              <a:sym typeface="Arial"/>
            </a:endParaRPr>
          </a:p>
        </p:txBody>
      </p:sp>
    </p:spTree>
    <p:extLst>
      <p:ext uri="{BB962C8B-B14F-4D97-AF65-F5344CB8AC3E}">
        <p14:creationId xmlns:p14="http://schemas.microsoft.com/office/powerpoint/2010/main" val="49675468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Shape 201"/>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2" name="Shape 202"/>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r>
              <a:rPr lang="en" altLang="ko-KR" sz="1200" b="1" dirty="0">
                <a:latin typeface="Apple SD Gothic Neo" panose="02000300000000000000" pitchFamily="2" charset="-127"/>
                <a:ea typeface="Apple SD Gothic Neo" panose="02000300000000000000" pitchFamily="2" charset="-127"/>
                <a:cs typeface="Bodoni MT" panose="020F0502020204030204" pitchFamily="34" charset="0"/>
              </a:rPr>
              <a:t>In this work, we proposed multiple ensemble approaches based on Mask R-CNN and </a:t>
            </a:r>
            <a:r>
              <a:rPr lang="en" altLang="ko-KR" sz="1200" b="1" dirty="0" err="1">
                <a:latin typeface="Apple SD Gothic Neo" panose="02000300000000000000" pitchFamily="2" charset="-127"/>
                <a:ea typeface="Apple SD Gothic Neo" panose="02000300000000000000" pitchFamily="2" charset="-127"/>
                <a:cs typeface="Bodoni MT" panose="020F0502020204030204" pitchFamily="34" charset="0"/>
              </a:rPr>
              <a:t>RetinaNet</a:t>
            </a:r>
            <a:r>
              <a:rPr lang="en" altLang="ko-KR" sz="1200" b="1" dirty="0">
                <a:latin typeface="Apple SD Gothic Neo" panose="02000300000000000000" pitchFamily="2" charset="-127"/>
                <a:ea typeface="Apple SD Gothic Neo" panose="02000300000000000000" pitchFamily="2" charset="-127"/>
                <a:cs typeface="Bodoni MT" panose="020F0502020204030204" pitchFamily="34" charset="0"/>
              </a:rPr>
              <a:t> to</a:t>
            </a:r>
          </a:p>
          <a:p>
            <a:r>
              <a:rPr lang="en" altLang="ko-KR" sz="1200" b="1" dirty="0">
                <a:latin typeface="Apple SD Gothic Neo" panose="02000300000000000000" pitchFamily="2" charset="-127"/>
                <a:ea typeface="Apple SD Gothic Neo" panose="02000300000000000000" pitchFamily="2" charset="-127"/>
                <a:cs typeface="Bodoni MT" panose="020F0502020204030204" pitchFamily="34" charset="0"/>
              </a:rPr>
              <a:t>detect lung opacity in CXR.</a:t>
            </a:r>
          </a:p>
          <a:p>
            <a:endParaRPr lang="en" altLang="ko-KR" sz="1200" b="1" dirty="0">
              <a:latin typeface="Apple SD Gothic Neo" panose="02000300000000000000" pitchFamily="2" charset="-127"/>
              <a:ea typeface="Apple SD Gothic Neo" panose="02000300000000000000" pitchFamily="2" charset="-127"/>
              <a:cs typeface="Bodoni MT" panose="020F0502020204030204" pitchFamily="34" charset="0"/>
            </a:endParaRP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 altLang="ko-KR" sz="1200" b="0" i="0" u="none" strike="noStrike" cap="none" dirty="0">
                <a:solidFill>
                  <a:schemeClr val="dk1"/>
                </a:solidFill>
                <a:effectLst/>
                <a:latin typeface="Arial"/>
                <a:ea typeface="Arial"/>
                <a:cs typeface="Arial"/>
                <a:sym typeface="Arial"/>
              </a:rPr>
              <a:t>(Various attempts to ensemble Mask R-CNN and </a:t>
            </a:r>
            <a:r>
              <a:rPr lang="en" altLang="ko-KR" sz="1200" b="0" i="0" u="none" strike="noStrike" cap="none" dirty="0" err="1">
                <a:solidFill>
                  <a:schemeClr val="dk1"/>
                </a:solidFill>
                <a:effectLst/>
                <a:latin typeface="Arial"/>
                <a:ea typeface="Arial"/>
                <a:cs typeface="Arial"/>
                <a:sym typeface="Arial"/>
              </a:rPr>
              <a:t>RetinaNet</a:t>
            </a:r>
            <a:r>
              <a:rPr lang="en" altLang="ko-KR" sz="1200" b="0" i="0" u="none" strike="noStrike" cap="none" dirty="0">
                <a:solidFill>
                  <a:schemeClr val="dk1"/>
                </a:solidFill>
                <a:effectLst/>
                <a:latin typeface="Arial"/>
                <a:ea typeface="Arial"/>
                <a:cs typeface="Arial"/>
                <a:sym typeface="Arial"/>
              </a:rPr>
              <a:t> models were done respectively, gaining</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 altLang="ko-KR" sz="1200" b="0" i="0" u="none" strike="noStrike" cap="none" dirty="0">
                <a:solidFill>
                  <a:schemeClr val="dk1"/>
                </a:solidFill>
                <a:effectLst/>
                <a:latin typeface="Arial"/>
                <a:ea typeface="Arial"/>
                <a:cs typeface="Arial"/>
                <a:sym typeface="Arial"/>
              </a:rPr>
              <a:t>slightly higher </a:t>
            </a:r>
            <a:r>
              <a:rPr lang="en" altLang="ko-KR" sz="1200" b="0" i="0" u="none" strike="noStrike" cap="none" dirty="0" err="1">
                <a:solidFill>
                  <a:schemeClr val="dk1"/>
                </a:solidFill>
                <a:effectLst/>
                <a:latin typeface="Arial"/>
                <a:ea typeface="Arial"/>
                <a:cs typeface="Arial"/>
                <a:sym typeface="Arial"/>
              </a:rPr>
              <a:t>mAP</a:t>
            </a:r>
            <a:r>
              <a:rPr lang="en" altLang="ko-KR" sz="1200" b="0" i="0" u="none" strike="noStrike" cap="none" dirty="0">
                <a:solidFill>
                  <a:schemeClr val="dk1"/>
                </a:solidFill>
                <a:effectLst/>
                <a:latin typeface="Arial"/>
                <a:ea typeface="Arial"/>
                <a:cs typeface="Arial"/>
                <a:sym typeface="Arial"/>
              </a:rPr>
              <a:t> compared to adopting only a top-performing classifier (involved in the ensemble).</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 altLang="ko-KR" sz="1200" b="0" i="0" u="none" strike="noStrike" cap="none" dirty="0">
                <a:solidFill>
                  <a:schemeClr val="dk1"/>
                </a:solidFill>
                <a:effectLst/>
                <a:latin typeface="Arial"/>
                <a:ea typeface="Arial"/>
                <a:cs typeface="Arial"/>
                <a:sym typeface="Arial"/>
              </a:rPr>
              <a:t>(Then combining several Mask R-CNN and </a:t>
            </a:r>
            <a:r>
              <a:rPr lang="en" altLang="ko-KR" sz="1200" b="0" i="0" u="none" strike="noStrike" cap="none" dirty="0" err="1">
                <a:solidFill>
                  <a:schemeClr val="dk1"/>
                </a:solidFill>
                <a:effectLst/>
                <a:latin typeface="Arial"/>
                <a:ea typeface="Arial"/>
                <a:cs typeface="Arial"/>
                <a:sym typeface="Arial"/>
              </a:rPr>
              <a:t>RetinaNet</a:t>
            </a:r>
            <a:r>
              <a:rPr lang="en" altLang="ko-KR" sz="1200" b="0" i="0" u="none" strike="noStrike" cap="none" dirty="0">
                <a:solidFill>
                  <a:schemeClr val="dk1"/>
                </a:solidFill>
                <a:effectLst/>
                <a:latin typeface="Arial"/>
                <a:ea typeface="Arial"/>
                <a:cs typeface="Arial"/>
                <a:sym typeface="Arial"/>
              </a:rPr>
              <a:t> models was done for the ensemble.))</a:t>
            </a:r>
            <a:endParaRPr lang="en" altLang="ko-KR" sz="1200" b="0" dirty="0">
              <a:latin typeface="Apple SD Gothic Neo" panose="02000300000000000000" pitchFamily="2" charset="-127"/>
              <a:ea typeface="Apple SD Gothic Neo" panose="02000300000000000000" pitchFamily="2" charset="-127"/>
              <a:cs typeface="Bodoni MT" panose="020F0502020204030204" pitchFamily="34" charset="0"/>
            </a:endParaRPr>
          </a:p>
          <a:p>
            <a:endParaRPr lang="en" altLang="ko-KR" sz="1200" b="1" dirty="0">
              <a:latin typeface="Apple SD Gothic Neo" panose="02000300000000000000" pitchFamily="2" charset="-127"/>
              <a:ea typeface="Apple SD Gothic Neo" panose="02000300000000000000" pitchFamily="2" charset="-127"/>
              <a:cs typeface="Bodoni MT" panose="020F0502020204030204" pitchFamily="34" charset="0"/>
            </a:endParaRPr>
          </a:p>
          <a:p>
            <a:r>
              <a:rPr lang="en" altLang="ko-KR" sz="1200" b="1" dirty="0">
                <a:latin typeface="Apple SD Gothic Neo" panose="02000300000000000000" pitchFamily="2" charset="-127"/>
                <a:ea typeface="Apple SD Gothic Neo" panose="02000300000000000000" pitchFamily="2" charset="-127"/>
                <a:cs typeface="Bodoni MT" panose="020F0502020204030204" pitchFamily="34" charset="0"/>
              </a:rPr>
              <a:t>The point I’d like to emphasize is that suitable ratio of weights given to each classifier played an</a:t>
            </a:r>
          </a:p>
          <a:p>
            <a:r>
              <a:rPr lang="en" altLang="ko-KR" sz="1200" b="1" dirty="0">
                <a:latin typeface="Apple SD Gothic Neo" panose="02000300000000000000" pitchFamily="2" charset="-127"/>
                <a:ea typeface="Apple SD Gothic Neo" panose="02000300000000000000" pitchFamily="2" charset="-127"/>
                <a:cs typeface="Bodoni MT" panose="020F0502020204030204" pitchFamily="34" charset="0"/>
              </a:rPr>
              <a:t>important role in our competition score.</a:t>
            </a:r>
            <a:endParaRPr lang="en-US" altLang="ko-KR" sz="1200" b="1" dirty="0">
              <a:latin typeface="Apple SD Gothic Neo" panose="02000300000000000000" pitchFamily="2" charset="-127"/>
              <a:ea typeface="Apple SD Gothic Neo" panose="02000300000000000000" pitchFamily="2" charset="-127"/>
              <a:cs typeface="Bodoni MT" panose="020F0502020204030204" pitchFamily="34" charset="0"/>
            </a:endParaRPr>
          </a:p>
          <a:p>
            <a:endParaRPr lang="en" altLang="ko-KR" sz="1200" b="1" dirty="0">
              <a:latin typeface="Apple SD Gothic Neo" panose="02000300000000000000" pitchFamily="2" charset="-127"/>
              <a:ea typeface="Apple SD Gothic Neo" panose="02000300000000000000" pitchFamily="2" charset="-127"/>
              <a:cs typeface="Bodoni MT" panose="020F0502020204030204" pitchFamily="34" charset="0"/>
            </a:endParaRP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 altLang="ko-KR" sz="1200" b="0" i="0" u="none" strike="noStrike" cap="none" dirty="0">
                <a:solidFill>
                  <a:schemeClr val="dk1"/>
                </a:solidFill>
                <a:effectLst/>
                <a:latin typeface="Arial"/>
                <a:ea typeface="Arial"/>
                <a:cs typeface="Arial"/>
                <a:sym typeface="Arial"/>
              </a:rPr>
              <a:t>By fine-tuning the ratio of the weights given to each classifier, the </a:t>
            </a:r>
            <a:r>
              <a:rPr lang="en" altLang="ko-KR" sz="1200" b="0" i="0" u="none" strike="noStrike" cap="none" dirty="0" err="1">
                <a:solidFill>
                  <a:schemeClr val="dk1"/>
                </a:solidFill>
                <a:effectLst/>
                <a:latin typeface="Arial"/>
                <a:ea typeface="Arial"/>
                <a:cs typeface="Arial"/>
                <a:sym typeface="Arial"/>
              </a:rPr>
              <a:t>mAP</a:t>
            </a:r>
            <a:r>
              <a:rPr lang="en" altLang="ko-KR" sz="1200" b="0" i="0" u="none" strike="noStrike" cap="none" dirty="0">
                <a:solidFill>
                  <a:schemeClr val="dk1"/>
                </a:solidFill>
                <a:effectLst/>
                <a:latin typeface="Arial"/>
                <a:ea typeface="Arial"/>
                <a:cs typeface="Arial"/>
                <a:sym typeface="Arial"/>
              </a:rPr>
              <a:t> was increased to 0.21746</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 altLang="ko-KR" sz="1200" b="0" i="0" u="none" strike="noStrike" cap="none" dirty="0">
                <a:solidFill>
                  <a:schemeClr val="dk1"/>
                </a:solidFill>
                <a:effectLst/>
                <a:latin typeface="Arial"/>
                <a:ea typeface="Arial"/>
                <a:cs typeface="Arial"/>
                <a:sym typeface="Arial"/>
              </a:rPr>
              <a:t>with a late submission in Kaggle RSNA Pneumonia Detection Challenge, approximately could be</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 altLang="ko-KR" sz="1200" b="0" i="0" u="none" strike="noStrike" cap="none" dirty="0">
                <a:solidFill>
                  <a:schemeClr val="dk1"/>
                </a:solidFill>
                <a:effectLst/>
                <a:latin typeface="Arial"/>
                <a:ea typeface="Arial"/>
                <a:cs typeface="Arial"/>
                <a:sym typeface="Arial"/>
              </a:rPr>
              <a:t>ranked as a 21st place out of 1499 in the competition private leaderboard. </a:t>
            </a:r>
            <a:endParaRPr lang="en" altLang="ko-KR" dirty="0"/>
          </a:p>
        </p:txBody>
      </p:sp>
      <p:sp>
        <p:nvSpPr>
          <p:cNvPr id="203" name="Shape 203"/>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Arial"/>
                <a:ea typeface="Arial"/>
                <a:cs typeface="Arial"/>
                <a:sym typeface="Arial"/>
              </a:rPr>
              <a:t>31</a:t>
            </a:fld>
            <a:endParaRPr sz="1200">
              <a:solidFill>
                <a:schemeClr val="dk1"/>
              </a:solidFill>
              <a:latin typeface="Arial"/>
              <a:ea typeface="Arial"/>
              <a:cs typeface="Arial"/>
              <a:sym typeface="Arial"/>
            </a:endParaRPr>
          </a:p>
        </p:txBody>
      </p:sp>
    </p:spTree>
    <p:extLst>
      <p:ext uri="{BB962C8B-B14F-4D97-AF65-F5344CB8AC3E}">
        <p14:creationId xmlns:p14="http://schemas.microsoft.com/office/powerpoint/2010/main" val="310437154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Shape 363"/>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4" name="Shape 364"/>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kumimoji="1" lang="en-US" altLang="ko-KR" b="1" dirty="0"/>
              <a:t>Thanks for listening to my presentation. </a:t>
            </a:r>
            <a:endParaRPr kumimoji="1" lang="ko-KR" altLang="en-US" b="1" dirty="0"/>
          </a:p>
          <a:p>
            <a:pPr marL="0" marR="0" lvl="0" indent="0" algn="l" rtl="0">
              <a:spcBef>
                <a:spcPts val="0"/>
              </a:spcBef>
              <a:spcAft>
                <a:spcPts val="0"/>
              </a:spcAft>
              <a:buNone/>
            </a:pPr>
            <a:endParaRPr sz="1200" b="0" i="0" u="none" strike="noStrike" cap="none" dirty="0">
              <a:solidFill>
                <a:schemeClr val="dk1"/>
              </a:solidFill>
              <a:latin typeface="Arial"/>
              <a:ea typeface="Arial"/>
              <a:cs typeface="Arial"/>
              <a:sym typeface="Arial"/>
            </a:endParaRPr>
          </a:p>
        </p:txBody>
      </p:sp>
      <p:sp>
        <p:nvSpPr>
          <p:cNvPr id="365" name="Shape 365"/>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Arial"/>
                <a:ea typeface="Arial"/>
                <a:cs typeface="Arial"/>
                <a:sym typeface="Arial"/>
              </a:rPr>
              <a:t>32</a:t>
            </a:fld>
            <a:endParaRPr sz="1200">
              <a:solidFill>
                <a:schemeClr val="dk1"/>
              </a:solidFill>
              <a:latin typeface="Arial"/>
              <a:ea typeface="Arial"/>
              <a:cs typeface="Arial"/>
              <a:sym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Shape 133"/>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4" name="Shape 134"/>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 altLang="ko-KR" sz="1200" b="0" i="0" u="none" strike="noStrike" cap="none" dirty="0">
                <a:solidFill>
                  <a:schemeClr val="dk1"/>
                </a:solidFill>
                <a:effectLst/>
                <a:latin typeface="Arial"/>
                <a:ea typeface="Arial"/>
                <a:cs typeface="Arial"/>
                <a:sym typeface="Arial"/>
              </a:rPr>
              <a:t>Since there is a considerable advance with image processing area such as classification and object</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 altLang="ko-KR" sz="1200" b="0" i="0" u="none" strike="noStrike" cap="none" dirty="0">
                <a:solidFill>
                  <a:schemeClr val="dk1"/>
                </a:solidFill>
                <a:effectLst/>
                <a:latin typeface="Arial"/>
                <a:ea typeface="Arial"/>
                <a:cs typeface="Arial"/>
                <a:sym typeface="Arial"/>
              </a:rPr>
              <a:t>detection, Convolutional Neural Network (CNN) is frequently used in automatic diagnosis with medical</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 altLang="ko-KR" sz="1200" b="0" i="0" u="none" strike="noStrike" cap="none" dirty="0">
                <a:solidFill>
                  <a:schemeClr val="dk1"/>
                </a:solidFill>
                <a:effectLst/>
                <a:latin typeface="Arial"/>
                <a:ea typeface="Arial"/>
                <a:cs typeface="Arial"/>
                <a:sym typeface="Arial"/>
              </a:rPr>
              <a:t>images. Moreover, an outstanding performance of CNN in a medical image such as X-rays, MRI and</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 altLang="ko-KR" sz="1200" b="0" i="0" u="none" strike="noStrike" cap="none" dirty="0">
                <a:solidFill>
                  <a:schemeClr val="dk1"/>
                </a:solidFill>
                <a:effectLst/>
                <a:latin typeface="Arial"/>
                <a:ea typeface="Arial"/>
                <a:cs typeface="Arial"/>
                <a:sym typeface="Arial"/>
              </a:rPr>
              <a:t>CT have been demonstrated in recent research</a:t>
            </a:r>
            <a:r>
              <a:rPr lang="en-US" altLang="ko-KR" sz="1200" b="0" i="0" u="none" strike="noStrike" cap="none" dirty="0">
                <a:solidFill>
                  <a:schemeClr val="dk1"/>
                </a:solidFill>
                <a:effectLst/>
                <a:latin typeface="Arial"/>
                <a:ea typeface="Arial"/>
                <a:cs typeface="Arial"/>
                <a:sym typeface="Arial"/>
              </a:rPr>
              <a:t>.</a:t>
            </a:r>
            <a:endParaRPr kumimoji="1" lang="en-US" altLang="ko-KR" dirty="0"/>
          </a:p>
          <a:p>
            <a:endParaRPr kumimoji="1" lang="ko-KR" altLang="en-US" dirty="0"/>
          </a:p>
          <a:p>
            <a:pPr marL="0" marR="0" lvl="0" indent="0" algn="l" rtl="0">
              <a:spcBef>
                <a:spcPts val="0"/>
              </a:spcBef>
              <a:spcAft>
                <a:spcPts val="0"/>
              </a:spcAft>
              <a:buNone/>
            </a:pPr>
            <a:endParaRPr dirty="0"/>
          </a:p>
        </p:txBody>
      </p:sp>
      <p:sp>
        <p:nvSpPr>
          <p:cNvPr id="135" name="Shape 135"/>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Arial"/>
                <a:ea typeface="Arial"/>
                <a:cs typeface="Arial"/>
                <a:sym typeface="Arial"/>
              </a:rPr>
              <a:t>4</a:t>
            </a:fld>
            <a:endParaRPr sz="1200">
              <a:solidFill>
                <a:schemeClr val="dk1"/>
              </a:solidFill>
              <a:latin typeface="Arial"/>
              <a:ea typeface="Arial"/>
              <a:cs typeface="Arial"/>
              <a:sym typeface="Arial"/>
            </a:endParaRPr>
          </a:p>
        </p:txBody>
      </p:sp>
    </p:spTree>
    <p:extLst>
      <p:ext uri="{BB962C8B-B14F-4D97-AF65-F5344CB8AC3E}">
        <p14:creationId xmlns:p14="http://schemas.microsoft.com/office/powerpoint/2010/main" val="40563352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Shape 133"/>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4" name="Shape 134"/>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r>
              <a:rPr kumimoji="1" lang="en-US" altLang="ko-KR" dirty="0"/>
              <a:t>And this is also same for chest radiograph.</a:t>
            </a:r>
          </a:p>
          <a:p>
            <a:r>
              <a:rPr kumimoji="1" lang="en-US" altLang="ko-KR" dirty="0"/>
              <a:t>Let me start with briefly explaining the chest radiograph. </a:t>
            </a:r>
          </a:p>
          <a:p>
            <a:r>
              <a:rPr kumimoji="1" lang="en-US" altLang="ko-KR" dirty="0"/>
              <a:t>The black part of CXR means air, white part is bone, and grey part means tissue or fluid. </a:t>
            </a:r>
          </a:p>
          <a:p>
            <a:endParaRPr kumimoji="1" lang="ko-KR" altLang="en-US" dirty="0"/>
          </a:p>
          <a:p>
            <a:pPr marL="0" marR="0" lvl="0" indent="0" algn="l" rtl="0">
              <a:spcBef>
                <a:spcPts val="0"/>
              </a:spcBef>
              <a:spcAft>
                <a:spcPts val="0"/>
              </a:spcAft>
              <a:buNone/>
            </a:pPr>
            <a:endParaRPr dirty="0"/>
          </a:p>
        </p:txBody>
      </p:sp>
      <p:sp>
        <p:nvSpPr>
          <p:cNvPr id="135" name="Shape 135"/>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Arial"/>
                <a:ea typeface="Arial"/>
                <a:cs typeface="Arial"/>
                <a:sym typeface="Arial"/>
              </a:rPr>
              <a:t>5</a:t>
            </a:fld>
            <a:endParaRPr sz="1200">
              <a:solidFill>
                <a:schemeClr val="dk1"/>
              </a:solidFill>
              <a:latin typeface="Arial"/>
              <a:ea typeface="Arial"/>
              <a:cs typeface="Arial"/>
              <a:sym typeface="Aria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Shape 148"/>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9" name="Shape 149"/>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 altLang="ko-KR" sz="1200" b="0" i="0" u="none" strike="noStrike" cap="none" dirty="0">
                <a:solidFill>
                  <a:schemeClr val="dk1"/>
                </a:solidFill>
                <a:effectLst/>
                <a:latin typeface="Arial"/>
                <a:ea typeface="Arial"/>
                <a:cs typeface="Arial"/>
                <a:sym typeface="Arial"/>
              </a:rPr>
              <a:t>Usually, lungs are filled with full of air. </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 altLang="ko-KR" sz="1200" b="0" i="0" u="none" strike="noStrike" cap="none" dirty="0">
              <a:solidFill>
                <a:schemeClr val="dk1"/>
              </a:solidFill>
              <a:effectLst/>
              <a:latin typeface="Arial"/>
              <a:ea typeface="Arial"/>
              <a:cs typeface="Arial"/>
              <a:sym typeface="Arial"/>
            </a:endParaRP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 altLang="ko-KR" sz="1200" b="0" i="0" u="none" strike="noStrike" cap="none" dirty="0">
                <a:solidFill>
                  <a:schemeClr val="dk1"/>
                </a:solidFill>
                <a:effectLst/>
                <a:latin typeface="Arial"/>
                <a:ea typeface="Arial"/>
                <a:cs typeface="Arial"/>
                <a:sym typeface="Arial"/>
              </a:rPr>
              <a:t>However, when Pneumonia has occurred, the air inside the</a:t>
            </a:r>
            <a:r>
              <a:rPr lang="ko-KR" altLang="en-US" sz="1200" b="0" i="0" u="none" strike="noStrike" cap="none" dirty="0">
                <a:solidFill>
                  <a:schemeClr val="dk1"/>
                </a:solidFill>
                <a:effectLst/>
                <a:latin typeface="Arial"/>
                <a:ea typeface="Arial"/>
                <a:cs typeface="Arial"/>
                <a:sym typeface="Arial"/>
              </a:rPr>
              <a:t> </a:t>
            </a:r>
            <a:r>
              <a:rPr lang="en" altLang="ko-KR" sz="1200" b="0" i="0" u="none" strike="noStrike" cap="none" dirty="0">
                <a:solidFill>
                  <a:schemeClr val="dk1"/>
                </a:solidFill>
                <a:effectLst/>
                <a:latin typeface="Arial"/>
                <a:ea typeface="Arial"/>
                <a:cs typeface="Arial"/>
                <a:sym typeface="Arial"/>
              </a:rPr>
              <a:t>lungs is replaced by other materials such</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 altLang="ko-KR" sz="1200" b="0" i="0" u="none" strike="noStrike" cap="none" dirty="0">
                <a:solidFill>
                  <a:schemeClr val="dk1"/>
                </a:solidFill>
                <a:effectLst/>
                <a:latin typeface="Arial"/>
                <a:ea typeface="Arial"/>
                <a:cs typeface="Arial"/>
                <a:sym typeface="Arial"/>
              </a:rPr>
              <a:t>as fluids, bacteria</a:t>
            </a:r>
            <a:r>
              <a:rPr lang="en-US" altLang="ko-KR" sz="1200" b="0" i="0" u="none" strike="noStrike" cap="none" dirty="0">
                <a:solidFill>
                  <a:schemeClr val="dk1"/>
                </a:solidFill>
                <a:effectLst/>
                <a:latin typeface="Arial"/>
                <a:ea typeface="Arial"/>
                <a:cs typeface="Arial"/>
                <a:sym typeface="Arial"/>
              </a:rPr>
              <a:t> or</a:t>
            </a:r>
            <a:r>
              <a:rPr lang="en" altLang="ko-KR" sz="1200" b="0" i="0" u="none" strike="noStrike" cap="none" dirty="0">
                <a:solidFill>
                  <a:schemeClr val="dk1"/>
                </a:solidFill>
                <a:effectLst/>
                <a:latin typeface="Arial"/>
                <a:ea typeface="Arial"/>
                <a:cs typeface="Arial"/>
                <a:sym typeface="Arial"/>
              </a:rPr>
              <a:t> immune system cells.</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 altLang="ko-KR" sz="1200" b="0" i="0" u="none" strike="noStrike" cap="none" dirty="0">
                <a:solidFill>
                  <a:schemeClr val="dk1"/>
                </a:solidFill>
                <a:effectLst/>
                <a:latin typeface="Arial"/>
                <a:ea typeface="Arial"/>
                <a:cs typeface="Arial"/>
                <a:sym typeface="Arial"/>
              </a:rPr>
              <a:t> </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 altLang="ko-KR" sz="1200" b="0" i="0" u="none" strike="noStrike" cap="none" dirty="0">
                <a:solidFill>
                  <a:schemeClr val="dk1"/>
                </a:solidFill>
                <a:effectLst/>
                <a:latin typeface="Arial"/>
                <a:ea typeface="Arial"/>
                <a:cs typeface="Arial"/>
                <a:sym typeface="Arial"/>
              </a:rPr>
              <a:t>This phenomenon</a:t>
            </a:r>
            <a:r>
              <a:rPr lang="ko-KR" altLang="en-US" sz="1200" b="0" i="0" u="none" strike="noStrike" cap="none" dirty="0">
                <a:solidFill>
                  <a:schemeClr val="dk1"/>
                </a:solidFill>
                <a:effectLst/>
                <a:latin typeface="Arial"/>
                <a:ea typeface="Arial"/>
                <a:cs typeface="Arial"/>
                <a:sym typeface="Arial"/>
              </a:rPr>
              <a:t> </a:t>
            </a:r>
            <a:r>
              <a:rPr lang="en" altLang="ko-KR" sz="1200" b="0" i="0" u="none" strike="noStrike" cap="none" dirty="0">
                <a:solidFill>
                  <a:schemeClr val="dk1"/>
                </a:solidFill>
                <a:effectLst/>
                <a:latin typeface="Arial"/>
                <a:ea typeface="Arial"/>
                <a:cs typeface="Arial"/>
                <a:sym typeface="Arial"/>
              </a:rPr>
              <a:t>results in the area to be shown as opaque</a:t>
            </a:r>
            <a:r>
              <a:rPr lang="en-US" altLang="ko-KR" sz="1200" b="1" dirty="0">
                <a:latin typeface="Apple SD Gothic Neo" panose="02000300000000000000" pitchFamily="2" charset="-127"/>
                <a:ea typeface="Apple SD Gothic Neo" panose="02000300000000000000" pitchFamily="2" charset="-127"/>
                <a:cs typeface="Bodoni MT" panose="020F0502020204030204" pitchFamily="34" charset="0"/>
              </a:rPr>
              <a:t>. </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1" lang="en-US" altLang="ko-KR" sz="1200" b="1" i="0" u="none" strike="noStrike" cap="none" dirty="0">
              <a:solidFill>
                <a:schemeClr val="dk1"/>
              </a:solidFill>
              <a:latin typeface="Apple SD Gothic Neo" panose="02000300000000000000" pitchFamily="2" charset="-127"/>
              <a:ea typeface="Apple SD Gothic Neo" panose="02000300000000000000" pitchFamily="2" charset="-127"/>
              <a:cs typeface="Bodoni MT" panose="020F0502020204030204" pitchFamily="34" charset="0"/>
              <a:sym typeface="Arial"/>
            </a:endParaRP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kumimoji="1" lang="en-US" altLang="ko-KR" sz="1200" b="0" i="0" u="none" strike="noStrike" cap="none" dirty="0">
                <a:solidFill>
                  <a:schemeClr val="dk1"/>
                </a:solidFill>
                <a:latin typeface="Arial"/>
                <a:cs typeface="Arial"/>
                <a:sym typeface="Arial"/>
              </a:rPr>
              <a:t>We call this as lung opacity.</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1" lang="ko-KR" altLang="en-US" dirty="0"/>
          </a:p>
        </p:txBody>
      </p:sp>
      <p:sp>
        <p:nvSpPr>
          <p:cNvPr id="150" name="Shape 150"/>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Arial"/>
                <a:ea typeface="Arial"/>
                <a:cs typeface="Arial"/>
                <a:sym typeface="Arial"/>
              </a:rPr>
              <a:t>6</a:t>
            </a:fld>
            <a:endParaRPr sz="1200">
              <a:solidFill>
                <a:schemeClr val="dk1"/>
              </a:solidFill>
              <a:latin typeface="Arial"/>
              <a:ea typeface="Arial"/>
              <a:cs typeface="Arial"/>
              <a:sym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Shape 167"/>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8" name="Shape 168"/>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kumimoji="1" lang="en-US" altLang="ko-KR" b="1" dirty="0"/>
              <a:t>Our main goal of the research is to detect lung opacity bounding box on chest X-Ray input image.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1" lang="ko-KR" altLang="en-US" b="1"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 altLang="ko-KR" sz="1200" b="0" i="0" u="none" strike="noStrike" cap="none" dirty="0">
                <a:solidFill>
                  <a:schemeClr val="dk1"/>
                </a:solidFill>
                <a:effectLst/>
                <a:latin typeface="Arial"/>
                <a:ea typeface="Arial"/>
                <a:cs typeface="Arial"/>
                <a:sym typeface="Arial"/>
              </a:rPr>
              <a:t>The primary endpoint of our project is achieving high accuracy on detecting the bounding box that has a possibility of pneumonia. </a:t>
            </a:r>
            <a:endParaRPr lang="en" altLang="ko-KR" dirty="0"/>
          </a:p>
          <a:p>
            <a:pPr marL="0" marR="0" lvl="0" indent="0" algn="l" rtl="0">
              <a:spcBef>
                <a:spcPts val="0"/>
              </a:spcBef>
              <a:spcAft>
                <a:spcPts val="0"/>
              </a:spcAft>
              <a:buNone/>
            </a:pPr>
            <a:endParaRPr b="0" i="0" u="none" strike="noStrike" cap="none" dirty="0">
              <a:solidFill>
                <a:schemeClr val="dk1"/>
              </a:solidFill>
              <a:latin typeface="Arial"/>
              <a:ea typeface="Arial"/>
              <a:cs typeface="Arial"/>
              <a:sym typeface="Arial"/>
            </a:endParaRPr>
          </a:p>
        </p:txBody>
      </p:sp>
      <p:sp>
        <p:nvSpPr>
          <p:cNvPr id="169" name="Shape 169"/>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Arial"/>
                <a:ea typeface="Arial"/>
                <a:cs typeface="Arial"/>
                <a:sym typeface="Arial"/>
              </a:rPr>
              <a:t>7</a:t>
            </a:fld>
            <a:endParaRPr sz="1200">
              <a:solidFill>
                <a:schemeClr val="dk1"/>
              </a:solidFill>
              <a:latin typeface="Arial"/>
              <a:ea typeface="Arial"/>
              <a:cs typeface="Arial"/>
              <a:sym typeface="Aria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Shape 192"/>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3" name="Shape 193"/>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dirty="0">
              <a:solidFill>
                <a:schemeClr val="dk1"/>
              </a:solidFill>
              <a:latin typeface="Arial"/>
              <a:ea typeface="Arial"/>
              <a:cs typeface="Arial"/>
              <a:sym typeface="Arial"/>
            </a:endParaRPr>
          </a:p>
        </p:txBody>
      </p:sp>
      <p:sp>
        <p:nvSpPr>
          <p:cNvPr id="194" name="Shape 194"/>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Arial"/>
                <a:ea typeface="Arial"/>
                <a:cs typeface="Arial"/>
                <a:sym typeface="Arial"/>
              </a:rPr>
              <a:t>8</a:t>
            </a:fld>
            <a:endParaRPr sz="1200">
              <a:solidFill>
                <a:schemeClr val="dk1"/>
              </a:solidFill>
              <a:latin typeface="Arial"/>
              <a:ea typeface="Arial"/>
              <a:cs typeface="Arial"/>
              <a:sym typeface="Aria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Shape 201"/>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2" name="Shape 202"/>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 altLang="ko-KR" sz="1200" b="0" i="0" u="none" strike="noStrike" cap="none" dirty="0">
                <a:solidFill>
                  <a:schemeClr val="dk1"/>
                </a:solidFill>
                <a:effectLst/>
                <a:latin typeface="Arial"/>
                <a:ea typeface="Arial"/>
                <a:cs typeface="Arial"/>
                <a:sym typeface="Arial"/>
              </a:rPr>
              <a:t>One-stage detectors such as YOLO and SSD are fast and simple (by using a fixed grid of boxes in substitute for region proposals), but provide a relatively low accuracy over two-stage methods (such as Mask R-CNN).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 altLang="ko-KR" sz="1200" b="0" i="0" u="none" strike="noStrike" cap="none" dirty="0">
              <a:solidFill>
                <a:schemeClr val="dk1"/>
              </a:solidFill>
              <a:effectLst/>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 altLang="ko-KR" sz="1200" b="0" i="0" u="none" strike="noStrike" cap="none" dirty="0">
                <a:solidFill>
                  <a:schemeClr val="dk1"/>
                </a:solidFill>
                <a:effectLst/>
                <a:latin typeface="Arial"/>
                <a:ea typeface="Arial"/>
                <a:cs typeface="Arial"/>
                <a:sym typeface="Arial"/>
              </a:rPr>
              <a:t>To address this problem caused by the foreground-background class imbalance, the one-stage </a:t>
            </a:r>
            <a:r>
              <a:rPr lang="en" altLang="ko-KR" sz="1200" b="0" i="0" u="none" strike="noStrike" cap="none" dirty="0" err="1">
                <a:solidFill>
                  <a:schemeClr val="dk1"/>
                </a:solidFill>
                <a:effectLst/>
                <a:latin typeface="Arial"/>
                <a:ea typeface="Arial"/>
                <a:cs typeface="Arial"/>
                <a:sym typeface="Arial"/>
              </a:rPr>
              <a:t>RetinaNet</a:t>
            </a:r>
            <a:r>
              <a:rPr lang="en" altLang="ko-KR" sz="1200" b="0" i="0" u="none" strike="noStrike" cap="none" dirty="0">
                <a:solidFill>
                  <a:schemeClr val="dk1"/>
                </a:solidFill>
                <a:effectLst/>
                <a:latin typeface="Arial"/>
                <a:ea typeface="Arial"/>
                <a:cs typeface="Arial"/>
                <a:sym typeface="Arial"/>
              </a:rPr>
              <a:t> suggests focal loss.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 altLang="ko-KR" sz="1200" b="0" i="0" u="none" strike="noStrike" cap="none" dirty="0">
              <a:solidFill>
                <a:schemeClr val="dk1"/>
              </a:solidFill>
              <a:effectLst/>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 altLang="ko-KR" sz="1200" b="0" i="0" u="none" strike="noStrike" cap="none" dirty="0">
                <a:solidFill>
                  <a:schemeClr val="dk1"/>
                </a:solidFill>
                <a:effectLst/>
                <a:latin typeface="Arial"/>
                <a:ea typeface="Arial"/>
                <a:cs typeface="Arial"/>
                <a:sym typeface="Arial"/>
              </a:rPr>
              <a:t>This is a new loss function modified on standard cross entropy criterion.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 altLang="ko-KR" sz="1200" b="0" i="0" u="none" strike="noStrike" cap="none" dirty="0">
              <a:solidFill>
                <a:schemeClr val="dk1"/>
              </a:solidFill>
              <a:effectLst/>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 altLang="ko-KR" sz="1200" b="0" i="0" u="none" strike="noStrike" cap="none" dirty="0">
                <a:solidFill>
                  <a:schemeClr val="dk1"/>
                </a:solidFill>
                <a:effectLst/>
                <a:latin typeface="Arial"/>
                <a:ea typeface="Arial"/>
                <a:cs typeface="Arial"/>
                <a:sym typeface="Arial"/>
              </a:rPr>
              <a:t>This function drastically reduced the scaling factor of cross entropy loss to almost zero.</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 altLang="ko-KR" sz="1200" b="0" i="0" u="none" strike="noStrike" cap="none" dirty="0">
              <a:solidFill>
                <a:schemeClr val="dk1"/>
              </a:solidFill>
              <a:effectLst/>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 altLang="ko-KR" sz="1200" b="0" i="0" u="none" strike="noStrike" cap="none" dirty="0">
                <a:solidFill>
                  <a:schemeClr val="dk1"/>
                </a:solidFill>
                <a:effectLst/>
                <a:latin typeface="Arial"/>
                <a:ea typeface="Arial"/>
                <a:cs typeface="Arial"/>
                <a:sym typeface="Arial"/>
              </a:rPr>
              <a:t>Therefore, it is able to concentrate on mis-classified examples during training and prevent learning from being overwhelmed by most negative samples.</a:t>
            </a:r>
            <a:endParaRPr lang="en" altLang="ko-KR"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 altLang="ko-KR" dirty="0"/>
          </a:p>
        </p:txBody>
      </p:sp>
      <p:sp>
        <p:nvSpPr>
          <p:cNvPr id="203" name="Shape 203"/>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Arial"/>
                <a:ea typeface="Arial"/>
                <a:cs typeface="Arial"/>
                <a:sym typeface="Arial"/>
              </a:rPr>
              <a:t>9</a:t>
            </a:fld>
            <a:endParaRPr sz="1200">
              <a:solidFill>
                <a:schemeClr val="dk1"/>
              </a:solidFill>
              <a:latin typeface="Arial"/>
              <a:ea typeface="Arial"/>
              <a:cs typeface="Arial"/>
              <a:sym typeface="Arial"/>
            </a:endParaRPr>
          </a:p>
        </p:txBody>
      </p:sp>
    </p:spTree>
    <p:extLst>
      <p:ext uri="{BB962C8B-B14F-4D97-AF65-F5344CB8AC3E}">
        <p14:creationId xmlns:p14="http://schemas.microsoft.com/office/powerpoint/2010/main" val="33782029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빈 화면" type="blank">
  <p:cSld name="BLANK">
    <p:spTree>
      <p:nvGrpSpPr>
        <p:cNvPr id="1" name="Shape 15"/>
        <p:cNvGrpSpPr/>
        <p:nvPr/>
      </p:nvGrpSpPr>
      <p:grpSpPr>
        <a:xfrm>
          <a:off x="0" y="0"/>
          <a:ext cx="0" cy="0"/>
          <a:chOff x="0" y="0"/>
          <a:chExt cx="0" cy="0"/>
        </a:xfrm>
      </p:grpSpPr>
      <p:sp>
        <p:nvSpPr>
          <p:cNvPr id="16" name="Shape 1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888888"/>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7" name="Shape 1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b="0" i="0" u="none" strike="noStrike" cap="none">
                <a:solidFill>
                  <a:srgbClr val="888888"/>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8" name="Shape 1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Arial"/>
                <a:ea typeface="Arial"/>
                <a:cs typeface="Arial"/>
                <a:sym typeface="Arial"/>
              </a:defRPr>
            </a:lvl1pPr>
            <a:lvl2pPr marL="0" marR="0" lvl="1" indent="0" algn="r" rtl="0">
              <a:spcBef>
                <a:spcPts val="0"/>
              </a:spcBef>
              <a:buNone/>
              <a:defRPr sz="1200" b="0" i="0" u="none" strike="noStrike" cap="none">
                <a:solidFill>
                  <a:srgbClr val="888888"/>
                </a:solidFill>
                <a:latin typeface="Arial"/>
                <a:ea typeface="Arial"/>
                <a:cs typeface="Arial"/>
                <a:sym typeface="Arial"/>
              </a:defRPr>
            </a:lvl2pPr>
            <a:lvl3pPr marL="0" marR="0" lvl="2" indent="0" algn="r" rtl="0">
              <a:spcBef>
                <a:spcPts val="0"/>
              </a:spcBef>
              <a:buNone/>
              <a:defRPr sz="1200" b="0" i="0" u="none" strike="noStrike" cap="none">
                <a:solidFill>
                  <a:srgbClr val="888888"/>
                </a:solidFill>
                <a:latin typeface="Arial"/>
                <a:ea typeface="Arial"/>
                <a:cs typeface="Arial"/>
                <a:sym typeface="Arial"/>
              </a:defRPr>
            </a:lvl3pPr>
            <a:lvl4pPr marL="0" marR="0" lvl="3" indent="0" algn="r" rtl="0">
              <a:spcBef>
                <a:spcPts val="0"/>
              </a:spcBef>
              <a:buNone/>
              <a:defRPr sz="1200" b="0" i="0" u="none" strike="noStrike" cap="none">
                <a:solidFill>
                  <a:srgbClr val="888888"/>
                </a:solidFill>
                <a:latin typeface="Arial"/>
                <a:ea typeface="Arial"/>
                <a:cs typeface="Arial"/>
                <a:sym typeface="Arial"/>
              </a:defRPr>
            </a:lvl4pPr>
            <a:lvl5pPr marL="0" marR="0" lvl="4" indent="0" algn="r" rtl="0">
              <a:spcBef>
                <a:spcPts val="0"/>
              </a:spcBef>
              <a:buNone/>
              <a:defRPr sz="1200" b="0" i="0" u="none" strike="noStrike" cap="none">
                <a:solidFill>
                  <a:srgbClr val="888888"/>
                </a:solidFill>
                <a:latin typeface="Arial"/>
                <a:ea typeface="Arial"/>
                <a:cs typeface="Arial"/>
                <a:sym typeface="Arial"/>
              </a:defRPr>
            </a:lvl5pPr>
            <a:lvl6pPr marL="0" marR="0" lvl="5" indent="0" algn="r" rtl="0">
              <a:spcBef>
                <a:spcPts val="0"/>
              </a:spcBef>
              <a:buNone/>
              <a:defRPr sz="1200" b="0" i="0" u="none" strike="noStrike" cap="none">
                <a:solidFill>
                  <a:srgbClr val="888888"/>
                </a:solidFill>
                <a:latin typeface="Arial"/>
                <a:ea typeface="Arial"/>
                <a:cs typeface="Arial"/>
                <a:sym typeface="Arial"/>
              </a:defRPr>
            </a:lvl6pPr>
            <a:lvl7pPr marL="0" marR="0" lvl="6" indent="0" algn="r" rtl="0">
              <a:spcBef>
                <a:spcPts val="0"/>
              </a:spcBef>
              <a:buNone/>
              <a:defRPr sz="1200" b="0" i="0" u="none" strike="noStrike" cap="none">
                <a:solidFill>
                  <a:srgbClr val="888888"/>
                </a:solidFill>
                <a:latin typeface="Arial"/>
                <a:ea typeface="Arial"/>
                <a:cs typeface="Arial"/>
                <a:sym typeface="Arial"/>
              </a:defRPr>
            </a:lvl7pPr>
            <a:lvl8pPr marL="0" marR="0" lvl="7" indent="0" algn="r" rtl="0">
              <a:spcBef>
                <a:spcPts val="0"/>
              </a:spcBef>
              <a:buNone/>
              <a:defRPr sz="1200" b="0" i="0" u="none" strike="noStrike" cap="none">
                <a:solidFill>
                  <a:srgbClr val="888888"/>
                </a:solidFill>
                <a:latin typeface="Arial"/>
                <a:ea typeface="Arial"/>
                <a:cs typeface="Arial"/>
                <a:sym typeface="Arial"/>
              </a:defRPr>
            </a:lvl8pPr>
            <a:lvl9pPr marL="0" marR="0" lvl="8" indent="0" algn="r" rtl="0">
              <a:spcBef>
                <a:spcPts val="0"/>
              </a:spcBef>
              <a:buNone/>
              <a:defRPr sz="1200" b="0" i="0" u="none" strike="noStrike" cap="none">
                <a:solidFill>
                  <a:srgbClr val="888888"/>
                </a:solidFill>
                <a:latin typeface="Arial"/>
                <a:ea typeface="Arial"/>
                <a:cs typeface="Arial"/>
                <a:sym typeface="Arial"/>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캡션 있는 콘텐츠" type="objTx">
  <p:cSld name="OBJECT_WITH_CAPTION_TEXT">
    <p:spTree>
      <p:nvGrpSpPr>
        <p:cNvPr id="1" name="Shape 61"/>
        <p:cNvGrpSpPr/>
        <p:nvPr/>
      </p:nvGrpSpPr>
      <p:grpSpPr>
        <a:xfrm>
          <a:off x="0" y="0"/>
          <a:ext cx="0" cy="0"/>
          <a:chOff x="0" y="0"/>
          <a:chExt cx="0" cy="0"/>
        </a:xfrm>
      </p:grpSpPr>
      <p:sp>
        <p:nvSpPr>
          <p:cNvPr id="62" name="Shape 62"/>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lstStyle>
            <a:lvl1pPr marR="0" lvl="0" algn="l" rtl="0">
              <a:lnSpc>
                <a:spcPct val="90000"/>
              </a:lnSpc>
              <a:spcBef>
                <a:spcPts val="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63" name="Shape 63"/>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lstStyle>
            <a:lvl1pPr marL="457200" marR="0" lvl="0" indent="-431800" algn="l" rtl="0">
              <a:lnSpc>
                <a:spcPct val="90000"/>
              </a:lnSpc>
              <a:spcBef>
                <a:spcPts val="1000"/>
              </a:spcBef>
              <a:spcAft>
                <a:spcPts val="0"/>
              </a:spcAft>
              <a:buClr>
                <a:schemeClr val="dk1"/>
              </a:buClr>
              <a:buSzPts val="3200"/>
              <a:buFont typeface="Arial"/>
              <a:buChar char="•"/>
              <a:defRPr sz="3200" b="0" i="0" u="none" strike="noStrike" cap="none">
                <a:solidFill>
                  <a:schemeClr val="dk1"/>
                </a:solidFill>
                <a:latin typeface="Arial"/>
                <a:ea typeface="Arial"/>
                <a:cs typeface="Arial"/>
                <a:sym typeface="Arial"/>
              </a:defRPr>
            </a:lvl1pPr>
            <a:lvl2pPr marL="914400" marR="0" lvl="1" indent="-406400" algn="l" rtl="0">
              <a:lnSpc>
                <a:spcPct val="90000"/>
              </a:lnSpc>
              <a:spcBef>
                <a:spcPts val="5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64" name="Shape 64"/>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9pPr>
          </a:lstStyle>
          <a:p>
            <a:endParaRPr/>
          </a:p>
        </p:txBody>
      </p:sp>
      <p:sp>
        <p:nvSpPr>
          <p:cNvPr id="65" name="Shape 6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a:solidFill>
                  <a:srgbClr val="888888"/>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66" name="Shape 6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a:solidFill>
                  <a:srgbClr val="888888"/>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67" name="Shape 6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Arial"/>
                <a:ea typeface="Arial"/>
                <a:cs typeface="Arial"/>
                <a:sym typeface="Arial"/>
              </a:defRPr>
            </a:lvl1pPr>
            <a:lvl2pPr marL="0" marR="0" lvl="1" indent="0" algn="r" rtl="0">
              <a:spcBef>
                <a:spcPts val="0"/>
              </a:spcBef>
              <a:buNone/>
              <a:defRPr sz="1200">
                <a:solidFill>
                  <a:srgbClr val="888888"/>
                </a:solidFill>
                <a:latin typeface="Arial"/>
                <a:ea typeface="Arial"/>
                <a:cs typeface="Arial"/>
                <a:sym typeface="Arial"/>
              </a:defRPr>
            </a:lvl2pPr>
            <a:lvl3pPr marL="0" marR="0" lvl="2" indent="0" algn="r" rtl="0">
              <a:spcBef>
                <a:spcPts val="0"/>
              </a:spcBef>
              <a:buNone/>
              <a:defRPr sz="1200">
                <a:solidFill>
                  <a:srgbClr val="888888"/>
                </a:solidFill>
                <a:latin typeface="Arial"/>
                <a:ea typeface="Arial"/>
                <a:cs typeface="Arial"/>
                <a:sym typeface="Arial"/>
              </a:defRPr>
            </a:lvl3pPr>
            <a:lvl4pPr marL="0" marR="0" lvl="3" indent="0" algn="r" rtl="0">
              <a:spcBef>
                <a:spcPts val="0"/>
              </a:spcBef>
              <a:buNone/>
              <a:defRPr sz="1200">
                <a:solidFill>
                  <a:srgbClr val="888888"/>
                </a:solidFill>
                <a:latin typeface="Arial"/>
                <a:ea typeface="Arial"/>
                <a:cs typeface="Arial"/>
                <a:sym typeface="Arial"/>
              </a:defRPr>
            </a:lvl4pPr>
            <a:lvl5pPr marL="0" marR="0" lvl="4" indent="0" algn="r" rtl="0">
              <a:spcBef>
                <a:spcPts val="0"/>
              </a:spcBef>
              <a:buNone/>
              <a:defRPr sz="1200">
                <a:solidFill>
                  <a:srgbClr val="888888"/>
                </a:solidFill>
                <a:latin typeface="Arial"/>
                <a:ea typeface="Arial"/>
                <a:cs typeface="Arial"/>
                <a:sym typeface="Arial"/>
              </a:defRPr>
            </a:lvl5pPr>
            <a:lvl6pPr marL="0" marR="0" lvl="5" indent="0" algn="r" rtl="0">
              <a:spcBef>
                <a:spcPts val="0"/>
              </a:spcBef>
              <a:buNone/>
              <a:defRPr sz="1200">
                <a:solidFill>
                  <a:srgbClr val="888888"/>
                </a:solidFill>
                <a:latin typeface="Arial"/>
                <a:ea typeface="Arial"/>
                <a:cs typeface="Arial"/>
                <a:sym typeface="Arial"/>
              </a:defRPr>
            </a:lvl6pPr>
            <a:lvl7pPr marL="0" marR="0" lvl="6" indent="0" algn="r" rtl="0">
              <a:spcBef>
                <a:spcPts val="0"/>
              </a:spcBef>
              <a:buNone/>
              <a:defRPr sz="1200">
                <a:solidFill>
                  <a:srgbClr val="888888"/>
                </a:solidFill>
                <a:latin typeface="Arial"/>
                <a:ea typeface="Arial"/>
                <a:cs typeface="Arial"/>
                <a:sym typeface="Arial"/>
              </a:defRPr>
            </a:lvl7pPr>
            <a:lvl8pPr marL="0" marR="0" lvl="7" indent="0" algn="r" rtl="0">
              <a:spcBef>
                <a:spcPts val="0"/>
              </a:spcBef>
              <a:buNone/>
              <a:defRPr sz="1200">
                <a:solidFill>
                  <a:srgbClr val="888888"/>
                </a:solidFill>
                <a:latin typeface="Arial"/>
                <a:ea typeface="Arial"/>
                <a:cs typeface="Arial"/>
                <a:sym typeface="Arial"/>
              </a:defRPr>
            </a:lvl8pPr>
            <a:lvl9pPr marL="0" marR="0" lvl="8" indent="0" algn="r" rtl="0">
              <a:spcBef>
                <a:spcPts val="0"/>
              </a:spcBef>
              <a:buNone/>
              <a:defRPr sz="1200">
                <a:solidFill>
                  <a:srgbClr val="888888"/>
                </a:solidFill>
                <a:latin typeface="Arial"/>
                <a:ea typeface="Arial"/>
                <a:cs typeface="Arial"/>
                <a:sym typeface="Arial"/>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캡션 있는 그림" type="picTx">
  <p:cSld name="PICTURE_WITH_CAPTION_TEXT">
    <p:spTree>
      <p:nvGrpSpPr>
        <p:cNvPr id="1" name="Shape 68"/>
        <p:cNvGrpSpPr/>
        <p:nvPr/>
      </p:nvGrpSpPr>
      <p:grpSpPr>
        <a:xfrm>
          <a:off x="0" y="0"/>
          <a:ext cx="0" cy="0"/>
          <a:chOff x="0" y="0"/>
          <a:chExt cx="0" cy="0"/>
        </a:xfrm>
      </p:grpSpPr>
      <p:sp>
        <p:nvSpPr>
          <p:cNvPr id="69" name="Shape 6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lstStyle>
            <a:lvl1pPr marR="0" lvl="0" algn="l" rtl="0">
              <a:lnSpc>
                <a:spcPct val="90000"/>
              </a:lnSpc>
              <a:spcBef>
                <a:spcPts val="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0" name="Shape 70"/>
          <p:cNvSpPr>
            <a:spLocks noGrp="1"/>
          </p:cNvSpPr>
          <p:nvPr>
            <p:ph type="pic" idx="2"/>
          </p:nvPr>
        </p:nvSpPr>
        <p:spPr>
          <a:xfrm>
            <a:off x="5183188" y="987425"/>
            <a:ext cx="6172200" cy="4873625"/>
          </a:xfrm>
          <a:prstGeom prst="rect">
            <a:avLst/>
          </a:prstGeom>
          <a:noFill/>
          <a:ln>
            <a:noFill/>
          </a:ln>
        </p:spPr>
        <p:txBody>
          <a:bodyPr spcFirstLastPara="1" wrap="square" lIns="91425" tIns="45700" rIns="91425" bIns="45700" anchor="t" anchorCtr="0"/>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9pPr>
          </a:lstStyle>
          <a:p>
            <a:endParaRPr/>
          </a:p>
        </p:txBody>
      </p:sp>
      <p:sp>
        <p:nvSpPr>
          <p:cNvPr id="71" name="Shape 71"/>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9pPr>
          </a:lstStyle>
          <a:p>
            <a:endParaRPr/>
          </a:p>
        </p:txBody>
      </p:sp>
      <p:sp>
        <p:nvSpPr>
          <p:cNvPr id="72" name="Shape 7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a:solidFill>
                  <a:srgbClr val="888888"/>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73" name="Shape 7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a:solidFill>
                  <a:srgbClr val="888888"/>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74" name="Shape 7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Arial"/>
                <a:ea typeface="Arial"/>
                <a:cs typeface="Arial"/>
                <a:sym typeface="Arial"/>
              </a:defRPr>
            </a:lvl1pPr>
            <a:lvl2pPr marL="0" marR="0" lvl="1" indent="0" algn="r" rtl="0">
              <a:spcBef>
                <a:spcPts val="0"/>
              </a:spcBef>
              <a:buNone/>
              <a:defRPr sz="1200">
                <a:solidFill>
                  <a:srgbClr val="888888"/>
                </a:solidFill>
                <a:latin typeface="Arial"/>
                <a:ea typeface="Arial"/>
                <a:cs typeface="Arial"/>
                <a:sym typeface="Arial"/>
              </a:defRPr>
            </a:lvl2pPr>
            <a:lvl3pPr marL="0" marR="0" lvl="2" indent="0" algn="r" rtl="0">
              <a:spcBef>
                <a:spcPts val="0"/>
              </a:spcBef>
              <a:buNone/>
              <a:defRPr sz="1200">
                <a:solidFill>
                  <a:srgbClr val="888888"/>
                </a:solidFill>
                <a:latin typeface="Arial"/>
                <a:ea typeface="Arial"/>
                <a:cs typeface="Arial"/>
                <a:sym typeface="Arial"/>
              </a:defRPr>
            </a:lvl3pPr>
            <a:lvl4pPr marL="0" marR="0" lvl="3" indent="0" algn="r" rtl="0">
              <a:spcBef>
                <a:spcPts val="0"/>
              </a:spcBef>
              <a:buNone/>
              <a:defRPr sz="1200">
                <a:solidFill>
                  <a:srgbClr val="888888"/>
                </a:solidFill>
                <a:latin typeface="Arial"/>
                <a:ea typeface="Arial"/>
                <a:cs typeface="Arial"/>
                <a:sym typeface="Arial"/>
              </a:defRPr>
            </a:lvl4pPr>
            <a:lvl5pPr marL="0" marR="0" lvl="4" indent="0" algn="r" rtl="0">
              <a:spcBef>
                <a:spcPts val="0"/>
              </a:spcBef>
              <a:buNone/>
              <a:defRPr sz="1200">
                <a:solidFill>
                  <a:srgbClr val="888888"/>
                </a:solidFill>
                <a:latin typeface="Arial"/>
                <a:ea typeface="Arial"/>
                <a:cs typeface="Arial"/>
                <a:sym typeface="Arial"/>
              </a:defRPr>
            </a:lvl5pPr>
            <a:lvl6pPr marL="0" marR="0" lvl="5" indent="0" algn="r" rtl="0">
              <a:spcBef>
                <a:spcPts val="0"/>
              </a:spcBef>
              <a:buNone/>
              <a:defRPr sz="1200">
                <a:solidFill>
                  <a:srgbClr val="888888"/>
                </a:solidFill>
                <a:latin typeface="Arial"/>
                <a:ea typeface="Arial"/>
                <a:cs typeface="Arial"/>
                <a:sym typeface="Arial"/>
              </a:defRPr>
            </a:lvl6pPr>
            <a:lvl7pPr marL="0" marR="0" lvl="6" indent="0" algn="r" rtl="0">
              <a:spcBef>
                <a:spcPts val="0"/>
              </a:spcBef>
              <a:buNone/>
              <a:defRPr sz="1200">
                <a:solidFill>
                  <a:srgbClr val="888888"/>
                </a:solidFill>
                <a:latin typeface="Arial"/>
                <a:ea typeface="Arial"/>
                <a:cs typeface="Arial"/>
                <a:sym typeface="Arial"/>
              </a:defRPr>
            </a:lvl7pPr>
            <a:lvl8pPr marL="0" marR="0" lvl="7" indent="0" algn="r" rtl="0">
              <a:spcBef>
                <a:spcPts val="0"/>
              </a:spcBef>
              <a:buNone/>
              <a:defRPr sz="1200">
                <a:solidFill>
                  <a:srgbClr val="888888"/>
                </a:solidFill>
                <a:latin typeface="Arial"/>
                <a:ea typeface="Arial"/>
                <a:cs typeface="Arial"/>
                <a:sym typeface="Arial"/>
              </a:defRPr>
            </a:lvl8pPr>
            <a:lvl9pPr marL="0" marR="0" lvl="8" indent="0" algn="r" rtl="0">
              <a:spcBef>
                <a:spcPts val="0"/>
              </a:spcBef>
              <a:buNone/>
              <a:defRPr sz="1200">
                <a:solidFill>
                  <a:srgbClr val="888888"/>
                </a:solidFill>
                <a:latin typeface="Arial"/>
                <a:ea typeface="Arial"/>
                <a:cs typeface="Arial"/>
                <a:sym typeface="Arial"/>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제목 및 세로 텍스트" type="vertTx">
  <p:cSld name="VERTICAL_TEXT">
    <p:spTree>
      <p:nvGrpSpPr>
        <p:cNvPr id="1" name="Shape 75"/>
        <p:cNvGrpSpPr/>
        <p:nvPr/>
      </p:nvGrpSpPr>
      <p:grpSpPr>
        <a:xfrm>
          <a:off x="0" y="0"/>
          <a:ext cx="0" cy="0"/>
          <a:chOff x="0" y="0"/>
          <a:chExt cx="0" cy="0"/>
        </a:xfrm>
      </p:grpSpPr>
      <p:sp>
        <p:nvSpPr>
          <p:cNvPr id="76" name="Shape 7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chemeClr val="dk1"/>
              </a:buClr>
              <a:buSzPts val="4400"/>
              <a:buFont typeface="Arial"/>
              <a:buNone/>
              <a:defRPr sz="4400" b="0"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7" name="Shape 77"/>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78" name="Shape 7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a:solidFill>
                  <a:srgbClr val="888888"/>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79" name="Shape 7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a:solidFill>
                  <a:srgbClr val="888888"/>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80" name="Shape 8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Arial"/>
                <a:ea typeface="Arial"/>
                <a:cs typeface="Arial"/>
                <a:sym typeface="Arial"/>
              </a:defRPr>
            </a:lvl1pPr>
            <a:lvl2pPr marL="0" marR="0" lvl="1" indent="0" algn="r" rtl="0">
              <a:spcBef>
                <a:spcPts val="0"/>
              </a:spcBef>
              <a:buNone/>
              <a:defRPr sz="1200">
                <a:solidFill>
                  <a:srgbClr val="888888"/>
                </a:solidFill>
                <a:latin typeface="Arial"/>
                <a:ea typeface="Arial"/>
                <a:cs typeface="Arial"/>
                <a:sym typeface="Arial"/>
              </a:defRPr>
            </a:lvl2pPr>
            <a:lvl3pPr marL="0" marR="0" lvl="2" indent="0" algn="r" rtl="0">
              <a:spcBef>
                <a:spcPts val="0"/>
              </a:spcBef>
              <a:buNone/>
              <a:defRPr sz="1200">
                <a:solidFill>
                  <a:srgbClr val="888888"/>
                </a:solidFill>
                <a:latin typeface="Arial"/>
                <a:ea typeface="Arial"/>
                <a:cs typeface="Arial"/>
                <a:sym typeface="Arial"/>
              </a:defRPr>
            </a:lvl3pPr>
            <a:lvl4pPr marL="0" marR="0" lvl="3" indent="0" algn="r" rtl="0">
              <a:spcBef>
                <a:spcPts val="0"/>
              </a:spcBef>
              <a:buNone/>
              <a:defRPr sz="1200">
                <a:solidFill>
                  <a:srgbClr val="888888"/>
                </a:solidFill>
                <a:latin typeface="Arial"/>
                <a:ea typeface="Arial"/>
                <a:cs typeface="Arial"/>
                <a:sym typeface="Arial"/>
              </a:defRPr>
            </a:lvl4pPr>
            <a:lvl5pPr marL="0" marR="0" lvl="4" indent="0" algn="r" rtl="0">
              <a:spcBef>
                <a:spcPts val="0"/>
              </a:spcBef>
              <a:buNone/>
              <a:defRPr sz="1200">
                <a:solidFill>
                  <a:srgbClr val="888888"/>
                </a:solidFill>
                <a:latin typeface="Arial"/>
                <a:ea typeface="Arial"/>
                <a:cs typeface="Arial"/>
                <a:sym typeface="Arial"/>
              </a:defRPr>
            </a:lvl5pPr>
            <a:lvl6pPr marL="0" marR="0" lvl="5" indent="0" algn="r" rtl="0">
              <a:spcBef>
                <a:spcPts val="0"/>
              </a:spcBef>
              <a:buNone/>
              <a:defRPr sz="1200">
                <a:solidFill>
                  <a:srgbClr val="888888"/>
                </a:solidFill>
                <a:latin typeface="Arial"/>
                <a:ea typeface="Arial"/>
                <a:cs typeface="Arial"/>
                <a:sym typeface="Arial"/>
              </a:defRPr>
            </a:lvl6pPr>
            <a:lvl7pPr marL="0" marR="0" lvl="6" indent="0" algn="r" rtl="0">
              <a:spcBef>
                <a:spcPts val="0"/>
              </a:spcBef>
              <a:buNone/>
              <a:defRPr sz="1200">
                <a:solidFill>
                  <a:srgbClr val="888888"/>
                </a:solidFill>
                <a:latin typeface="Arial"/>
                <a:ea typeface="Arial"/>
                <a:cs typeface="Arial"/>
                <a:sym typeface="Arial"/>
              </a:defRPr>
            </a:lvl7pPr>
            <a:lvl8pPr marL="0" marR="0" lvl="7" indent="0" algn="r" rtl="0">
              <a:spcBef>
                <a:spcPts val="0"/>
              </a:spcBef>
              <a:buNone/>
              <a:defRPr sz="1200">
                <a:solidFill>
                  <a:srgbClr val="888888"/>
                </a:solidFill>
                <a:latin typeface="Arial"/>
                <a:ea typeface="Arial"/>
                <a:cs typeface="Arial"/>
                <a:sym typeface="Arial"/>
              </a:defRPr>
            </a:lvl8pPr>
            <a:lvl9pPr marL="0" marR="0" lvl="8" indent="0" algn="r" rtl="0">
              <a:spcBef>
                <a:spcPts val="0"/>
              </a:spcBef>
              <a:buNone/>
              <a:defRPr sz="1200">
                <a:solidFill>
                  <a:srgbClr val="888888"/>
                </a:solidFill>
                <a:latin typeface="Arial"/>
                <a:ea typeface="Arial"/>
                <a:cs typeface="Arial"/>
                <a:sym typeface="Arial"/>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세로 제목 및 텍스트" type="vertTitleAndTx">
  <p:cSld name="VERTICAL_TITLE_AND_VERTICAL_TEXT">
    <p:spTree>
      <p:nvGrpSpPr>
        <p:cNvPr id="1" name="Shape 81"/>
        <p:cNvGrpSpPr/>
        <p:nvPr/>
      </p:nvGrpSpPr>
      <p:grpSpPr>
        <a:xfrm>
          <a:off x="0" y="0"/>
          <a:ext cx="0" cy="0"/>
          <a:chOff x="0" y="0"/>
          <a:chExt cx="0" cy="0"/>
        </a:xfrm>
      </p:grpSpPr>
      <p:sp>
        <p:nvSpPr>
          <p:cNvPr id="82" name="Shape 8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chemeClr val="dk1"/>
              </a:buClr>
              <a:buSzPts val="4400"/>
              <a:buFont typeface="Arial"/>
              <a:buNone/>
              <a:defRPr sz="4400" b="0"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3" name="Shape 83"/>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84" name="Shape 8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a:solidFill>
                  <a:srgbClr val="888888"/>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85" name="Shape 8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a:solidFill>
                  <a:srgbClr val="888888"/>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86" name="Shape 8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Arial"/>
                <a:ea typeface="Arial"/>
                <a:cs typeface="Arial"/>
                <a:sym typeface="Arial"/>
              </a:defRPr>
            </a:lvl1pPr>
            <a:lvl2pPr marL="0" marR="0" lvl="1" indent="0" algn="r" rtl="0">
              <a:spcBef>
                <a:spcPts val="0"/>
              </a:spcBef>
              <a:buNone/>
              <a:defRPr sz="1200">
                <a:solidFill>
                  <a:srgbClr val="888888"/>
                </a:solidFill>
                <a:latin typeface="Arial"/>
                <a:ea typeface="Arial"/>
                <a:cs typeface="Arial"/>
                <a:sym typeface="Arial"/>
              </a:defRPr>
            </a:lvl2pPr>
            <a:lvl3pPr marL="0" marR="0" lvl="2" indent="0" algn="r" rtl="0">
              <a:spcBef>
                <a:spcPts val="0"/>
              </a:spcBef>
              <a:buNone/>
              <a:defRPr sz="1200">
                <a:solidFill>
                  <a:srgbClr val="888888"/>
                </a:solidFill>
                <a:latin typeface="Arial"/>
                <a:ea typeface="Arial"/>
                <a:cs typeface="Arial"/>
                <a:sym typeface="Arial"/>
              </a:defRPr>
            </a:lvl3pPr>
            <a:lvl4pPr marL="0" marR="0" lvl="3" indent="0" algn="r" rtl="0">
              <a:spcBef>
                <a:spcPts val="0"/>
              </a:spcBef>
              <a:buNone/>
              <a:defRPr sz="1200">
                <a:solidFill>
                  <a:srgbClr val="888888"/>
                </a:solidFill>
                <a:latin typeface="Arial"/>
                <a:ea typeface="Arial"/>
                <a:cs typeface="Arial"/>
                <a:sym typeface="Arial"/>
              </a:defRPr>
            </a:lvl4pPr>
            <a:lvl5pPr marL="0" marR="0" lvl="4" indent="0" algn="r" rtl="0">
              <a:spcBef>
                <a:spcPts val="0"/>
              </a:spcBef>
              <a:buNone/>
              <a:defRPr sz="1200">
                <a:solidFill>
                  <a:srgbClr val="888888"/>
                </a:solidFill>
                <a:latin typeface="Arial"/>
                <a:ea typeface="Arial"/>
                <a:cs typeface="Arial"/>
                <a:sym typeface="Arial"/>
              </a:defRPr>
            </a:lvl5pPr>
            <a:lvl6pPr marL="0" marR="0" lvl="5" indent="0" algn="r" rtl="0">
              <a:spcBef>
                <a:spcPts val="0"/>
              </a:spcBef>
              <a:buNone/>
              <a:defRPr sz="1200">
                <a:solidFill>
                  <a:srgbClr val="888888"/>
                </a:solidFill>
                <a:latin typeface="Arial"/>
                <a:ea typeface="Arial"/>
                <a:cs typeface="Arial"/>
                <a:sym typeface="Arial"/>
              </a:defRPr>
            </a:lvl6pPr>
            <a:lvl7pPr marL="0" marR="0" lvl="6" indent="0" algn="r" rtl="0">
              <a:spcBef>
                <a:spcPts val="0"/>
              </a:spcBef>
              <a:buNone/>
              <a:defRPr sz="1200">
                <a:solidFill>
                  <a:srgbClr val="888888"/>
                </a:solidFill>
                <a:latin typeface="Arial"/>
                <a:ea typeface="Arial"/>
                <a:cs typeface="Arial"/>
                <a:sym typeface="Arial"/>
              </a:defRPr>
            </a:lvl7pPr>
            <a:lvl8pPr marL="0" marR="0" lvl="7" indent="0" algn="r" rtl="0">
              <a:spcBef>
                <a:spcPts val="0"/>
              </a:spcBef>
              <a:buNone/>
              <a:defRPr sz="1200">
                <a:solidFill>
                  <a:srgbClr val="888888"/>
                </a:solidFill>
                <a:latin typeface="Arial"/>
                <a:ea typeface="Arial"/>
                <a:cs typeface="Arial"/>
                <a:sym typeface="Arial"/>
              </a:defRPr>
            </a:lvl8pPr>
            <a:lvl9pPr marL="0" marR="0" lvl="8" indent="0" algn="r" rtl="0">
              <a:spcBef>
                <a:spcPts val="0"/>
              </a:spcBef>
              <a:buNone/>
              <a:defRPr sz="1200">
                <a:solidFill>
                  <a:srgbClr val="888888"/>
                </a:solidFill>
                <a:latin typeface="Arial"/>
                <a:ea typeface="Arial"/>
                <a:cs typeface="Arial"/>
                <a:sym typeface="Arial"/>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02">
  <p:cSld name="02">
    <p:spTree>
      <p:nvGrpSpPr>
        <p:cNvPr id="1" name="Shape 19"/>
        <p:cNvGrpSpPr/>
        <p:nvPr/>
      </p:nvGrpSpPr>
      <p:grpSpPr>
        <a:xfrm>
          <a:off x="0" y="0"/>
          <a:ext cx="0" cy="0"/>
          <a:chOff x="0" y="0"/>
          <a:chExt cx="0" cy="0"/>
        </a:xfrm>
      </p:grpSpPr>
      <p:sp>
        <p:nvSpPr>
          <p:cNvPr id="20" name="Shape 20"/>
          <p:cNvSpPr>
            <a:spLocks noGrp="1"/>
          </p:cNvSpPr>
          <p:nvPr>
            <p:ph type="pic" idx="2"/>
          </p:nvPr>
        </p:nvSpPr>
        <p:spPr>
          <a:xfrm>
            <a:off x="1552414" y="1580657"/>
            <a:ext cx="1556362" cy="1555957"/>
          </a:xfrm>
          <a:prstGeom prst="ellipse">
            <a:avLst/>
          </a:prstGeom>
          <a:solidFill>
            <a:srgbClr val="F2F2F2"/>
          </a:solidFill>
          <a:ln>
            <a:noFill/>
          </a:ln>
        </p:spPr>
        <p:txBody>
          <a:bodyPr spcFirstLastPara="1" wrap="square" lIns="91425" tIns="45700" rIns="91425" bIns="45700" anchor="t" anchorCtr="0"/>
          <a:lstStyle>
            <a:lvl1pPr marR="0" lvl="0" algn="l" rtl="0">
              <a:lnSpc>
                <a:spcPct val="90000"/>
              </a:lnSpc>
              <a:spcBef>
                <a:spcPts val="10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41">
  <p:cSld name="41">
    <p:spTree>
      <p:nvGrpSpPr>
        <p:cNvPr id="1" name="Shape 21"/>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제목 슬라이드" type="title">
  <p:cSld name="TITLE">
    <p:spTree>
      <p:nvGrpSpPr>
        <p:cNvPr id="1" name="Shape 22"/>
        <p:cNvGrpSpPr/>
        <p:nvPr/>
      </p:nvGrpSpPr>
      <p:grpSpPr>
        <a:xfrm>
          <a:off x="0" y="0"/>
          <a:ext cx="0" cy="0"/>
          <a:chOff x="0" y="0"/>
          <a:chExt cx="0" cy="0"/>
        </a:xfrm>
      </p:grpSpPr>
      <p:sp>
        <p:nvSpPr>
          <p:cNvPr id="23" name="Shape 23"/>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lstStyle>
            <a:lvl1pPr marR="0" lvl="0" algn="ctr" rtl="0">
              <a:lnSpc>
                <a:spcPct val="9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4" name="Shape 24"/>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lstStyle>
            <a:lvl1pPr marR="0" lvl="0" algn="ctr" rtl="0">
              <a:lnSpc>
                <a:spcPct val="90000"/>
              </a:lnSpc>
              <a:spcBef>
                <a:spcPts val="100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1pPr>
            <a:lvl2pPr marR="0" lvl="1" algn="ctr"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2pPr>
            <a:lvl3pPr marR="0" lvl="2" algn="ctr"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3pPr>
            <a:lvl4pPr marR="0" lvl="3"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4pPr>
            <a:lvl5pPr marR="0" lvl="4"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5pPr>
            <a:lvl6pPr marR="0" lvl="5"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6pPr>
            <a:lvl7pPr marR="0" lvl="6"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7pPr>
            <a:lvl8pPr marR="0" lvl="7"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8pPr>
            <a:lvl9pPr marR="0" lvl="8"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9pPr>
          </a:lstStyle>
          <a:p>
            <a:endParaRPr/>
          </a:p>
        </p:txBody>
      </p:sp>
      <p:sp>
        <p:nvSpPr>
          <p:cNvPr id="25" name="Shape 2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a:solidFill>
                  <a:srgbClr val="888888"/>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26" name="Shape 2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a:solidFill>
                  <a:srgbClr val="888888"/>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27" name="Shape 2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Arial"/>
                <a:ea typeface="Arial"/>
                <a:cs typeface="Arial"/>
                <a:sym typeface="Arial"/>
              </a:defRPr>
            </a:lvl1pPr>
            <a:lvl2pPr marL="0" marR="0" lvl="1" indent="0" algn="r" rtl="0">
              <a:spcBef>
                <a:spcPts val="0"/>
              </a:spcBef>
              <a:buNone/>
              <a:defRPr sz="1200">
                <a:solidFill>
                  <a:srgbClr val="888888"/>
                </a:solidFill>
                <a:latin typeface="Arial"/>
                <a:ea typeface="Arial"/>
                <a:cs typeface="Arial"/>
                <a:sym typeface="Arial"/>
              </a:defRPr>
            </a:lvl2pPr>
            <a:lvl3pPr marL="0" marR="0" lvl="2" indent="0" algn="r" rtl="0">
              <a:spcBef>
                <a:spcPts val="0"/>
              </a:spcBef>
              <a:buNone/>
              <a:defRPr sz="1200">
                <a:solidFill>
                  <a:srgbClr val="888888"/>
                </a:solidFill>
                <a:latin typeface="Arial"/>
                <a:ea typeface="Arial"/>
                <a:cs typeface="Arial"/>
                <a:sym typeface="Arial"/>
              </a:defRPr>
            </a:lvl3pPr>
            <a:lvl4pPr marL="0" marR="0" lvl="3" indent="0" algn="r" rtl="0">
              <a:spcBef>
                <a:spcPts val="0"/>
              </a:spcBef>
              <a:buNone/>
              <a:defRPr sz="1200">
                <a:solidFill>
                  <a:srgbClr val="888888"/>
                </a:solidFill>
                <a:latin typeface="Arial"/>
                <a:ea typeface="Arial"/>
                <a:cs typeface="Arial"/>
                <a:sym typeface="Arial"/>
              </a:defRPr>
            </a:lvl4pPr>
            <a:lvl5pPr marL="0" marR="0" lvl="4" indent="0" algn="r" rtl="0">
              <a:spcBef>
                <a:spcPts val="0"/>
              </a:spcBef>
              <a:buNone/>
              <a:defRPr sz="1200">
                <a:solidFill>
                  <a:srgbClr val="888888"/>
                </a:solidFill>
                <a:latin typeface="Arial"/>
                <a:ea typeface="Arial"/>
                <a:cs typeface="Arial"/>
                <a:sym typeface="Arial"/>
              </a:defRPr>
            </a:lvl5pPr>
            <a:lvl6pPr marL="0" marR="0" lvl="5" indent="0" algn="r" rtl="0">
              <a:spcBef>
                <a:spcPts val="0"/>
              </a:spcBef>
              <a:buNone/>
              <a:defRPr sz="1200">
                <a:solidFill>
                  <a:srgbClr val="888888"/>
                </a:solidFill>
                <a:latin typeface="Arial"/>
                <a:ea typeface="Arial"/>
                <a:cs typeface="Arial"/>
                <a:sym typeface="Arial"/>
              </a:defRPr>
            </a:lvl6pPr>
            <a:lvl7pPr marL="0" marR="0" lvl="6" indent="0" algn="r" rtl="0">
              <a:spcBef>
                <a:spcPts val="0"/>
              </a:spcBef>
              <a:buNone/>
              <a:defRPr sz="1200">
                <a:solidFill>
                  <a:srgbClr val="888888"/>
                </a:solidFill>
                <a:latin typeface="Arial"/>
                <a:ea typeface="Arial"/>
                <a:cs typeface="Arial"/>
                <a:sym typeface="Arial"/>
              </a:defRPr>
            </a:lvl7pPr>
            <a:lvl8pPr marL="0" marR="0" lvl="7" indent="0" algn="r" rtl="0">
              <a:spcBef>
                <a:spcPts val="0"/>
              </a:spcBef>
              <a:buNone/>
              <a:defRPr sz="1200">
                <a:solidFill>
                  <a:srgbClr val="888888"/>
                </a:solidFill>
                <a:latin typeface="Arial"/>
                <a:ea typeface="Arial"/>
                <a:cs typeface="Arial"/>
                <a:sym typeface="Arial"/>
              </a:defRPr>
            </a:lvl8pPr>
            <a:lvl9pPr marL="0" marR="0" lvl="8" indent="0" algn="r" rtl="0">
              <a:spcBef>
                <a:spcPts val="0"/>
              </a:spcBef>
              <a:buNone/>
              <a:defRPr sz="1200">
                <a:solidFill>
                  <a:srgbClr val="888888"/>
                </a:solidFill>
                <a:latin typeface="Arial"/>
                <a:ea typeface="Arial"/>
                <a:cs typeface="Arial"/>
                <a:sym typeface="Arial"/>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제목 및 내용" type="obj">
  <p:cSld name="OBJECT">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chemeClr val="dk1"/>
              </a:buClr>
              <a:buSzPts val="4400"/>
              <a:buFont typeface="Arial"/>
              <a:buNone/>
              <a:defRPr sz="4400" b="0"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0" name="Shape 30"/>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31" name="Shape 3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a:solidFill>
                  <a:srgbClr val="888888"/>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32" name="Shape 3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a:solidFill>
                  <a:srgbClr val="888888"/>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33" name="Shape 3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Arial"/>
                <a:ea typeface="Arial"/>
                <a:cs typeface="Arial"/>
                <a:sym typeface="Arial"/>
              </a:defRPr>
            </a:lvl1pPr>
            <a:lvl2pPr marL="0" marR="0" lvl="1" indent="0" algn="r" rtl="0">
              <a:spcBef>
                <a:spcPts val="0"/>
              </a:spcBef>
              <a:buNone/>
              <a:defRPr sz="1200">
                <a:solidFill>
                  <a:srgbClr val="888888"/>
                </a:solidFill>
                <a:latin typeface="Arial"/>
                <a:ea typeface="Arial"/>
                <a:cs typeface="Arial"/>
                <a:sym typeface="Arial"/>
              </a:defRPr>
            </a:lvl2pPr>
            <a:lvl3pPr marL="0" marR="0" lvl="2" indent="0" algn="r" rtl="0">
              <a:spcBef>
                <a:spcPts val="0"/>
              </a:spcBef>
              <a:buNone/>
              <a:defRPr sz="1200">
                <a:solidFill>
                  <a:srgbClr val="888888"/>
                </a:solidFill>
                <a:latin typeface="Arial"/>
                <a:ea typeface="Arial"/>
                <a:cs typeface="Arial"/>
                <a:sym typeface="Arial"/>
              </a:defRPr>
            </a:lvl3pPr>
            <a:lvl4pPr marL="0" marR="0" lvl="3" indent="0" algn="r" rtl="0">
              <a:spcBef>
                <a:spcPts val="0"/>
              </a:spcBef>
              <a:buNone/>
              <a:defRPr sz="1200">
                <a:solidFill>
                  <a:srgbClr val="888888"/>
                </a:solidFill>
                <a:latin typeface="Arial"/>
                <a:ea typeface="Arial"/>
                <a:cs typeface="Arial"/>
                <a:sym typeface="Arial"/>
              </a:defRPr>
            </a:lvl4pPr>
            <a:lvl5pPr marL="0" marR="0" lvl="4" indent="0" algn="r" rtl="0">
              <a:spcBef>
                <a:spcPts val="0"/>
              </a:spcBef>
              <a:buNone/>
              <a:defRPr sz="1200">
                <a:solidFill>
                  <a:srgbClr val="888888"/>
                </a:solidFill>
                <a:latin typeface="Arial"/>
                <a:ea typeface="Arial"/>
                <a:cs typeface="Arial"/>
                <a:sym typeface="Arial"/>
              </a:defRPr>
            </a:lvl5pPr>
            <a:lvl6pPr marL="0" marR="0" lvl="5" indent="0" algn="r" rtl="0">
              <a:spcBef>
                <a:spcPts val="0"/>
              </a:spcBef>
              <a:buNone/>
              <a:defRPr sz="1200">
                <a:solidFill>
                  <a:srgbClr val="888888"/>
                </a:solidFill>
                <a:latin typeface="Arial"/>
                <a:ea typeface="Arial"/>
                <a:cs typeface="Arial"/>
                <a:sym typeface="Arial"/>
              </a:defRPr>
            </a:lvl6pPr>
            <a:lvl7pPr marL="0" marR="0" lvl="6" indent="0" algn="r" rtl="0">
              <a:spcBef>
                <a:spcPts val="0"/>
              </a:spcBef>
              <a:buNone/>
              <a:defRPr sz="1200">
                <a:solidFill>
                  <a:srgbClr val="888888"/>
                </a:solidFill>
                <a:latin typeface="Arial"/>
                <a:ea typeface="Arial"/>
                <a:cs typeface="Arial"/>
                <a:sym typeface="Arial"/>
              </a:defRPr>
            </a:lvl7pPr>
            <a:lvl8pPr marL="0" marR="0" lvl="7" indent="0" algn="r" rtl="0">
              <a:spcBef>
                <a:spcPts val="0"/>
              </a:spcBef>
              <a:buNone/>
              <a:defRPr sz="1200">
                <a:solidFill>
                  <a:srgbClr val="888888"/>
                </a:solidFill>
                <a:latin typeface="Arial"/>
                <a:ea typeface="Arial"/>
                <a:cs typeface="Arial"/>
                <a:sym typeface="Arial"/>
              </a:defRPr>
            </a:lvl8pPr>
            <a:lvl9pPr marL="0" marR="0" lvl="8" indent="0" algn="r" rtl="0">
              <a:spcBef>
                <a:spcPts val="0"/>
              </a:spcBef>
              <a:buNone/>
              <a:defRPr sz="1200">
                <a:solidFill>
                  <a:srgbClr val="888888"/>
                </a:solidFill>
                <a:latin typeface="Arial"/>
                <a:ea typeface="Arial"/>
                <a:cs typeface="Arial"/>
                <a:sym typeface="Arial"/>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구역 머리글" type="secHead">
  <p:cSld name="SECTION_HEADER">
    <p:spTree>
      <p:nvGrpSpPr>
        <p:cNvPr id="1" name="Shape 34"/>
        <p:cNvGrpSpPr/>
        <p:nvPr/>
      </p:nvGrpSpPr>
      <p:grpSpPr>
        <a:xfrm>
          <a:off x="0" y="0"/>
          <a:ext cx="0" cy="0"/>
          <a:chOff x="0" y="0"/>
          <a:chExt cx="0" cy="0"/>
        </a:xfrm>
      </p:grpSpPr>
      <p:sp>
        <p:nvSpPr>
          <p:cNvPr id="35" name="Shape 35"/>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lstStyle>
            <a:lvl1pPr marR="0" lvl="0" algn="l" rtl="0">
              <a:lnSpc>
                <a:spcPct val="9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6" name="Shape 36"/>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rgbClr val="888888"/>
              </a:buClr>
              <a:buSzPts val="2400"/>
              <a:buFont typeface="Arial"/>
              <a:buNone/>
              <a:defRPr sz="2400" b="0" i="0" u="none" strike="noStrike" cap="none">
                <a:solidFill>
                  <a:srgbClr val="888888"/>
                </a:solidFill>
                <a:latin typeface="Arial"/>
                <a:ea typeface="Arial"/>
                <a:cs typeface="Arial"/>
                <a:sym typeface="Arial"/>
              </a:defRPr>
            </a:lvl1pPr>
            <a:lvl2pPr marL="914400" marR="0" lvl="1" indent="-228600" algn="l" rtl="0">
              <a:lnSpc>
                <a:spcPct val="90000"/>
              </a:lnSpc>
              <a:spcBef>
                <a:spcPts val="5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2pPr>
            <a:lvl3pPr marL="1371600" marR="0" lvl="2" indent="-228600" algn="l" rtl="0">
              <a:lnSpc>
                <a:spcPct val="90000"/>
              </a:lnSpc>
              <a:spcBef>
                <a:spcPts val="500"/>
              </a:spcBef>
              <a:spcAft>
                <a:spcPts val="0"/>
              </a:spcAft>
              <a:buClr>
                <a:srgbClr val="888888"/>
              </a:buClr>
              <a:buSzPts val="1800"/>
              <a:buFont typeface="Arial"/>
              <a:buNone/>
              <a:defRPr sz="1800" b="0" i="0" u="none" strike="noStrike" cap="none">
                <a:solidFill>
                  <a:srgbClr val="888888"/>
                </a:solidFill>
                <a:latin typeface="Arial"/>
                <a:ea typeface="Arial"/>
                <a:cs typeface="Arial"/>
                <a:sym typeface="Arial"/>
              </a:defRPr>
            </a:lvl3pPr>
            <a:lvl4pPr marL="1828800" marR="0" lvl="3"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Arial"/>
                <a:ea typeface="Arial"/>
                <a:cs typeface="Arial"/>
                <a:sym typeface="Arial"/>
              </a:defRPr>
            </a:lvl4pPr>
            <a:lvl5pPr marL="2286000" marR="0" lvl="4"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Arial"/>
                <a:ea typeface="Arial"/>
                <a:cs typeface="Arial"/>
                <a:sym typeface="Arial"/>
              </a:defRPr>
            </a:lvl5pPr>
            <a:lvl6pPr marL="2743200" marR="0" lvl="5"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Arial"/>
                <a:ea typeface="Arial"/>
                <a:cs typeface="Arial"/>
                <a:sym typeface="Arial"/>
              </a:defRPr>
            </a:lvl6pPr>
            <a:lvl7pPr marL="3200400" marR="0" lvl="6"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Arial"/>
                <a:ea typeface="Arial"/>
                <a:cs typeface="Arial"/>
                <a:sym typeface="Arial"/>
              </a:defRPr>
            </a:lvl7pPr>
            <a:lvl8pPr marL="3657600" marR="0" lvl="7"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Arial"/>
                <a:ea typeface="Arial"/>
                <a:cs typeface="Arial"/>
                <a:sym typeface="Arial"/>
              </a:defRPr>
            </a:lvl8pPr>
            <a:lvl9pPr marL="4114800" marR="0" lvl="8"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Arial"/>
                <a:ea typeface="Arial"/>
                <a:cs typeface="Arial"/>
                <a:sym typeface="Arial"/>
              </a:defRPr>
            </a:lvl9pPr>
          </a:lstStyle>
          <a:p>
            <a:endParaRPr/>
          </a:p>
        </p:txBody>
      </p:sp>
      <p:sp>
        <p:nvSpPr>
          <p:cNvPr id="37" name="Shape 3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a:solidFill>
                  <a:srgbClr val="888888"/>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38" name="Shape 3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a:solidFill>
                  <a:srgbClr val="888888"/>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39" name="Shape 3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Arial"/>
                <a:ea typeface="Arial"/>
                <a:cs typeface="Arial"/>
                <a:sym typeface="Arial"/>
              </a:defRPr>
            </a:lvl1pPr>
            <a:lvl2pPr marL="0" marR="0" lvl="1" indent="0" algn="r" rtl="0">
              <a:spcBef>
                <a:spcPts val="0"/>
              </a:spcBef>
              <a:buNone/>
              <a:defRPr sz="1200">
                <a:solidFill>
                  <a:srgbClr val="888888"/>
                </a:solidFill>
                <a:latin typeface="Arial"/>
                <a:ea typeface="Arial"/>
                <a:cs typeface="Arial"/>
                <a:sym typeface="Arial"/>
              </a:defRPr>
            </a:lvl2pPr>
            <a:lvl3pPr marL="0" marR="0" lvl="2" indent="0" algn="r" rtl="0">
              <a:spcBef>
                <a:spcPts val="0"/>
              </a:spcBef>
              <a:buNone/>
              <a:defRPr sz="1200">
                <a:solidFill>
                  <a:srgbClr val="888888"/>
                </a:solidFill>
                <a:latin typeface="Arial"/>
                <a:ea typeface="Arial"/>
                <a:cs typeface="Arial"/>
                <a:sym typeface="Arial"/>
              </a:defRPr>
            </a:lvl3pPr>
            <a:lvl4pPr marL="0" marR="0" lvl="3" indent="0" algn="r" rtl="0">
              <a:spcBef>
                <a:spcPts val="0"/>
              </a:spcBef>
              <a:buNone/>
              <a:defRPr sz="1200">
                <a:solidFill>
                  <a:srgbClr val="888888"/>
                </a:solidFill>
                <a:latin typeface="Arial"/>
                <a:ea typeface="Arial"/>
                <a:cs typeface="Arial"/>
                <a:sym typeface="Arial"/>
              </a:defRPr>
            </a:lvl4pPr>
            <a:lvl5pPr marL="0" marR="0" lvl="4" indent="0" algn="r" rtl="0">
              <a:spcBef>
                <a:spcPts val="0"/>
              </a:spcBef>
              <a:buNone/>
              <a:defRPr sz="1200">
                <a:solidFill>
                  <a:srgbClr val="888888"/>
                </a:solidFill>
                <a:latin typeface="Arial"/>
                <a:ea typeface="Arial"/>
                <a:cs typeface="Arial"/>
                <a:sym typeface="Arial"/>
              </a:defRPr>
            </a:lvl5pPr>
            <a:lvl6pPr marL="0" marR="0" lvl="5" indent="0" algn="r" rtl="0">
              <a:spcBef>
                <a:spcPts val="0"/>
              </a:spcBef>
              <a:buNone/>
              <a:defRPr sz="1200">
                <a:solidFill>
                  <a:srgbClr val="888888"/>
                </a:solidFill>
                <a:latin typeface="Arial"/>
                <a:ea typeface="Arial"/>
                <a:cs typeface="Arial"/>
                <a:sym typeface="Arial"/>
              </a:defRPr>
            </a:lvl6pPr>
            <a:lvl7pPr marL="0" marR="0" lvl="6" indent="0" algn="r" rtl="0">
              <a:spcBef>
                <a:spcPts val="0"/>
              </a:spcBef>
              <a:buNone/>
              <a:defRPr sz="1200">
                <a:solidFill>
                  <a:srgbClr val="888888"/>
                </a:solidFill>
                <a:latin typeface="Arial"/>
                <a:ea typeface="Arial"/>
                <a:cs typeface="Arial"/>
                <a:sym typeface="Arial"/>
              </a:defRPr>
            </a:lvl7pPr>
            <a:lvl8pPr marL="0" marR="0" lvl="7" indent="0" algn="r" rtl="0">
              <a:spcBef>
                <a:spcPts val="0"/>
              </a:spcBef>
              <a:buNone/>
              <a:defRPr sz="1200">
                <a:solidFill>
                  <a:srgbClr val="888888"/>
                </a:solidFill>
                <a:latin typeface="Arial"/>
                <a:ea typeface="Arial"/>
                <a:cs typeface="Arial"/>
                <a:sym typeface="Arial"/>
              </a:defRPr>
            </a:lvl8pPr>
            <a:lvl9pPr marL="0" marR="0" lvl="8" indent="0" algn="r" rtl="0">
              <a:spcBef>
                <a:spcPts val="0"/>
              </a:spcBef>
              <a:buNone/>
              <a:defRPr sz="1200">
                <a:solidFill>
                  <a:srgbClr val="888888"/>
                </a:solidFill>
                <a:latin typeface="Arial"/>
                <a:ea typeface="Arial"/>
                <a:cs typeface="Arial"/>
                <a:sym typeface="Arial"/>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콘텐츠 2개" type="twoObj">
  <p:cSld name="TWO_OBJECTS">
    <p:spTree>
      <p:nvGrpSpPr>
        <p:cNvPr id="1" name="Shape 40"/>
        <p:cNvGrpSpPr/>
        <p:nvPr/>
      </p:nvGrpSpPr>
      <p:grpSpPr>
        <a:xfrm>
          <a:off x="0" y="0"/>
          <a:ext cx="0" cy="0"/>
          <a:chOff x="0" y="0"/>
          <a:chExt cx="0" cy="0"/>
        </a:xfrm>
      </p:grpSpPr>
      <p:sp>
        <p:nvSpPr>
          <p:cNvPr id="41" name="Shape 4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chemeClr val="dk1"/>
              </a:buClr>
              <a:buSzPts val="4400"/>
              <a:buFont typeface="Arial"/>
              <a:buNone/>
              <a:defRPr sz="4400" b="0"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42" name="Shape 42"/>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43" name="Shape 43"/>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44" name="Shape 4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a:solidFill>
                  <a:srgbClr val="888888"/>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45" name="Shape 4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a:solidFill>
                  <a:srgbClr val="888888"/>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46" name="Shape 4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Arial"/>
                <a:ea typeface="Arial"/>
                <a:cs typeface="Arial"/>
                <a:sym typeface="Arial"/>
              </a:defRPr>
            </a:lvl1pPr>
            <a:lvl2pPr marL="0" marR="0" lvl="1" indent="0" algn="r" rtl="0">
              <a:spcBef>
                <a:spcPts val="0"/>
              </a:spcBef>
              <a:buNone/>
              <a:defRPr sz="1200">
                <a:solidFill>
                  <a:srgbClr val="888888"/>
                </a:solidFill>
                <a:latin typeface="Arial"/>
                <a:ea typeface="Arial"/>
                <a:cs typeface="Arial"/>
                <a:sym typeface="Arial"/>
              </a:defRPr>
            </a:lvl2pPr>
            <a:lvl3pPr marL="0" marR="0" lvl="2" indent="0" algn="r" rtl="0">
              <a:spcBef>
                <a:spcPts val="0"/>
              </a:spcBef>
              <a:buNone/>
              <a:defRPr sz="1200">
                <a:solidFill>
                  <a:srgbClr val="888888"/>
                </a:solidFill>
                <a:latin typeface="Arial"/>
                <a:ea typeface="Arial"/>
                <a:cs typeface="Arial"/>
                <a:sym typeface="Arial"/>
              </a:defRPr>
            </a:lvl3pPr>
            <a:lvl4pPr marL="0" marR="0" lvl="3" indent="0" algn="r" rtl="0">
              <a:spcBef>
                <a:spcPts val="0"/>
              </a:spcBef>
              <a:buNone/>
              <a:defRPr sz="1200">
                <a:solidFill>
                  <a:srgbClr val="888888"/>
                </a:solidFill>
                <a:latin typeface="Arial"/>
                <a:ea typeface="Arial"/>
                <a:cs typeface="Arial"/>
                <a:sym typeface="Arial"/>
              </a:defRPr>
            </a:lvl4pPr>
            <a:lvl5pPr marL="0" marR="0" lvl="4" indent="0" algn="r" rtl="0">
              <a:spcBef>
                <a:spcPts val="0"/>
              </a:spcBef>
              <a:buNone/>
              <a:defRPr sz="1200">
                <a:solidFill>
                  <a:srgbClr val="888888"/>
                </a:solidFill>
                <a:latin typeface="Arial"/>
                <a:ea typeface="Arial"/>
                <a:cs typeface="Arial"/>
                <a:sym typeface="Arial"/>
              </a:defRPr>
            </a:lvl5pPr>
            <a:lvl6pPr marL="0" marR="0" lvl="5" indent="0" algn="r" rtl="0">
              <a:spcBef>
                <a:spcPts val="0"/>
              </a:spcBef>
              <a:buNone/>
              <a:defRPr sz="1200">
                <a:solidFill>
                  <a:srgbClr val="888888"/>
                </a:solidFill>
                <a:latin typeface="Arial"/>
                <a:ea typeface="Arial"/>
                <a:cs typeface="Arial"/>
                <a:sym typeface="Arial"/>
              </a:defRPr>
            </a:lvl6pPr>
            <a:lvl7pPr marL="0" marR="0" lvl="6" indent="0" algn="r" rtl="0">
              <a:spcBef>
                <a:spcPts val="0"/>
              </a:spcBef>
              <a:buNone/>
              <a:defRPr sz="1200">
                <a:solidFill>
                  <a:srgbClr val="888888"/>
                </a:solidFill>
                <a:latin typeface="Arial"/>
                <a:ea typeface="Arial"/>
                <a:cs typeface="Arial"/>
                <a:sym typeface="Arial"/>
              </a:defRPr>
            </a:lvl7pPr>
            <a:lvl8pPr marL="0" marR="0" lvl="7" indent="0" algn="r" rtl="0">
              <a:spcBef>
                <a:spcPts val="0"/>
              </a:spcBef>
              <a:buNone/>
              <a:defRPr sz="1200">
                <a:solidFill>
                  <a:srgbClr val="888888"/>
                </a:solidFill>
                <a:latin typeface="Arial"/>
                <a:ea typeface="Arial"/>
                <a:cs typeface="Arial"/>
                <a:sym typeface="Arial"/>
              </a:defRPr>
            </a:lvl8pPr>
            <a:lvl9pPr marL="0" marR="0" lvl="8" indent="0" algn="r" rtl="0">
              <a:spcBef>
                <a:spcPts val="0"/>
              </a:spcBef>
              <a:buNone/>
              <a:defRPr sz="1200">
                <a:solidFill>
                  <a:srgbClr val="888888"/>
                </a:solidFill>
                <a:latin typeface="Arial"/>
                <a:ea typeface="Arial"/>
                <a:cs typeface="Arial"/>
                <a:sym typeface="Arial"/>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비교" type="twoTxTwoObj">
  <p:cSld name="TWO_OBJECTS_WITH_TEXT">
    <p:spTree>
      <p:nvGrpSpPr>
        <p:cNvPr id="1" name="Shape 47"/>
        <p:cNvGrpSpPr/>
        <p:nvPr/>
      </p:nvGrpSpPr>
      <p:grpSpPr>
        <a:xfrm>
          <a:off x="0" y="0"/>
          <a:ext cx="0" cy="0"/>
          <a:chOff x="0" y="0"/>
          <a:chExt cx="0" cy="0"/>
        </a:xfrm>
      </p:grpSpPr>
      <p:sp>
        <p:nvSpPr>
          <p:cNvPr id="48" name="Shape 48"/>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chemeClr val="dk1"/>
              </a:buClr>
              <a:buSzPts val="4400"/>
              <a:buFont typeface="Arial"/>
              <a:buNone/>
              <a:defRPr sz="4400" b="0"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49" name="Shape 49"/>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Arial"/>
                <a:ea typeface="Arial"/>
                <a:cs typeface="Arial"/>
                <a:sym typeface="Arial"/>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Arial"/>
                <a:ea typeface="Arial"/>
                <a:cs typeface="Arial"/>
                <a:sym typeface="Arial"/>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Arial"/>
                <a:ea typeface="Arial"/>
                <a:cs typeface="Arial"/>
                <a:sym typeface="Arial"/>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9pPr>
          </a:lstStyle>
          <a:p>
            <a:endParaRPr/>
          </a:p>
        </p:txBody>
      </p:sp>
      <p:sp>
        <p:nvSpPr>
          <p:cNvPr id="50" name="Shape 50"/>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51" name="Shape 51"/>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Arial"/>
                <a:ea typeface="Arial"/>
                <a:cs typeface="Arial"/>
                <a:sym typeface="Arial"/>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Arial"/>
                <a:ea typeface="Arial"/>
                <a:cs typeface="Arial"/>
                <a:sym typeface="Arial"/>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Arial"/>
                <a:ea typeface="Arial"/>
                <a:cs typeface="Arial"/>
                <a:sym typeface="Arial"/>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9pPr>
          </a:lstStyle>
          <a:p>
            <a:endParaRPr/>
          </a:p>
        </p:txBody>
      </p:sp>
      <p:sp>
        <p:nvSpPr>
          <p:cNvPr id="52" name="Shape 52"/>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53" name="Shape 5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a:solidFill>
                  <a:srgbClr val="888888"/>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54" name="Shape 5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a:solidFill>
                  <a:srgbClr val="888888"/>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55" name="Shape 5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Arial"/>
                <a:ea typeface="Arial"/>
                <a:cs typeface="Arial"/>
                <a:sym typeface="Arial"/>
              </a:defRPr>
            </a:lvl1pPr>
            <a:lvl2pPr marL="0" marR="0" lvl="1" indent="0" algn="r" rtl="0">
              <a:spcBef>
                <a:spcPts val="0"/>
              </a:spcBef>
              <a:buNone/>
              <a:defRPr sz="1200">
                <a:solidFill>
                  <a:srgbClr val="888888"/>
                </a:solidFill>
                <a:latin typeface="Arial"/>
                <a:ea typeface="Arial"/>
                <a:cs typeface="Arial"/>
                <a:sym typeface="Arial"/>
              </a:defRPr>
            </a:lvl2pPr>
            <a:lvl3pPr marL="0" marR="0" lvl="2" indent="0" algn="r" rtl="0">
              <a:spcBef>
                <a:spcPts val="0"/>
              </a:spcBef>
              <a:buNone/>
              <a:defRPr sz="1200">
                <a:solidFill>
                  <a:srgbClr val="888888"/>
                </a:solidFill>
                <a:latin typeface="Arial"/>
                <a:ea typeface="Arial"/>
                <a:cs typeface="Arial"/>
                <a:sym typeface="Arial"/>
              </a:defRPr>
            </a:lvl3pPr>
            <a:lvl4pPr marL="0" marR="0" lvl="3" indent="0" algn="r" rtl="0">
              <a:spcBef>
                <a:spcPts val="0"/>
              </a:spcBef>
              <a:buNone/>
              <a:defRPr sz="1200">
                <a:solidFill>
                  <a:srgbClr val="888888"/>
                </a:solidFill>
                <a:latin typeface="Arial"/>
                <a:ea typeface="Arial"/>
                <a:cs typeface="Arial"/>
                <a:sym typeface="Arial"/>
              </a:defRPr>
            </a:lvl4pPr>
            <a:lvl5pPr marL="0" marR="0" lvl="4" indent="0" algn="r" rtl="0">
              <a:spcBef>
                <a:spcPts val="0"/>
              </a:spcBef>
              <a:buNone/>
              <a:defRPr sz="1200">
                <a:solidFill>
                  <a:srgbClr val="888888"/>
                </a:solidFill>
                <a:latin typeface="Arial"/>
                <a:ea typeface="Arial"/>
                <a:cs typeface="Arial"/>
                <a:sym typeface="Arial"/>
              </a:defRPr>
            </a:lvl5pPr>
            <a:lvl6pPr marL="0" marR="0" lvl="5" indent="0" algn="r" rtl="0">
              <a:spcBef>
                <a:spcPts val="0"/>
              </a:spcBef>
              <a:buNone/>
              <a:defRPr sz="1200">
                <a:solidFill>
                  <a:srgbClr val="888888"/>
                </a:solidFill>
                <a:latin typeface="Arial"/>
                <a:ea typeface="Arial"/>
                <a:cs typeface="Arial"/>
                <a:sym typeface="Arial"/>
              </a:defRPr>
            </a:lvl6pPr>
            <a:lvl7pPr marL="0" marR="0" lvl="6" indent="0" algn="r" rtl="0">
              <a:spcBef>
                <a:spcPts val="0"/>
              </a:spcBef>
              <a:buNone/>
              <a:defRPr sz="1200">
                <a:solidFill>
                  <a:srgbClr val="888888"/>
                </a:solidFill>
                <a:latin typeface="Arial"/>
                <a:ea typeface="Arial"/>
                <a:cs typeface="Arial"/>
                <a:sym typeface="Arial"/>
              </a:defRPr>
            </a:lvl7pPr>
            <a:lvl8pPr marL="0" marR="0" lvl="7" indent="0" algn="r" rtl="0">
              <a:spcBef>
                <a:spcPts val="0"/>
              </a:spcBef>
              <a:buNone/>
              <a:defRPr sz="1200">
                <a:solidFill>
                  <a:srgbClr val="888888"/>
                </a:solidFill>
                <a:latin typeface="Arial"/>
                <a:ea typeface="Arial"/>
                <a:cs typeface="Arial"/>
                <a:sym typeface="Arial"/>
              </a:defRPr>
            </a:lvl8pPr>
            <a:lvl9pPr marL="0" marR="0" lvl="8" indent="0" algn="r" rtl="0">
              <a:spcBef>
                <a:spcPts val="0"/>
              </a:spcBef>
              <a:buNone/>
              <a:defRPr sz="1200">
                <a:solidFill>
                  <a:srgbClr val="888888"/>
                </a:solidFill>
                <a:latin typeface="Arial"/>
                <a:ea typeface="Arial"/>
                <a:cs typeface="Arial"/>
                <a:sym typeface="Arial"/>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제목만" type="titleOnly">
  <p:cSld name="TITLE_ONLY">
    <p:spTree>
      <p:nvGrpSpPr>
        <p:cNvPr id="1" name="Shape 56"/>
        <p:cNvGrpSpPr/>
        <p:nvPr/>
      </p:nvGrpSpPr>
      <p:grpSpPr>
        <a:xfrm>
          <a:off x="0" y="0"/>
          <a:ext cx="0" cy="0"/>
          <a:chOff x="0" y="0"/>
          <a:chExt cx="0" cy="0"/>
        </a:xfrm>
      </p:grpSpPr>
      <p:sp>
        <p:nvSpPr>
          <p:cNvPr id="57" name="Shape 5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chemeClr val="dk1"/>
              </a:buClr>
              <a:buSzPts val="4400"/>
              <a:buFont typeface="Arial"/>
              <a:buNone/>
              <a:defRPr sz="4400" b="0"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58" name="Shape 5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a:solidFill>
                  <a:srgbClr val="888888"/>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59" name="Shape 5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a:solidFill>
                  <a:srgbClr val="888888"/>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60" name="Shape 6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Arial"/>
                <a:ea typeface="Arial"/>
                <a:cs typeface="Arial"/>
                <a:sym typeface="Arial"/>
              </a:defRPr>
            </a:lvl1pPr>
            <a:lvl2pPr marL="0" marR="0" lvl="1" indent="0" algn="r" rtl="0">
              <a:spcBef>
                <a:spcPts val="0"/>
              </a:spcBef>
              <a:buNone/>
              <a:defRPr sz="1200">
                <a:solidFill>
                  <a:srgbClr val="888888"/>
                </a:solidFill>
                <a:latin typeface="Arial"/>
                <a:ea typeface="Arial"/>
                <a:cs typeface="Arial"/>
                <a:sym typeface="Arial"/>
              </a:defRPr>
            </a:lvl2pPr>
            <a:lvl3pPr marL="0" marR="0" lvl="2" indent="0" algn="r" rtl="0">
              <a:spcBef>
                <a:spcPts val="0"/>
              </a:spcBef>
              <a:buNone/>
              <a:defRPr sz="1200">
                <a:solidFill>
                  <a:srgbClr val="888888"/>
                </a:solidFill>
                <a:latin typeface="Arial"/>
                <a:ea typeface="Arial"/>
                <a:cs typeface="Arial"/>
                <a:sym typeface="Arial"/>
              </a:defRPr>
            </a:lvl3pPr>
            <a:lvl4pPr marL="0" marR="0" lvl="3" indent="0" algn="r" rtl="0">
              <a:spcBef>
                <a:spcPts val="0"/>
              </a:spcBef>
              <a:buNone/>
              <a:defRPr sz="1200">
                <a:solidFill>
                  <a:srgbClr val="888888"/>
                </a:solidFill>
                <a:latin typeface="Arial"/>
                <a:ea typeface="Arial"/>
                <a:cs typeface="Arial"/>
                <a:sym typeface="Arial"/>
              </a:defRPr>
            </a:lvl4pPr>
            <a:lvl5pPr marL="0" marR="0" lvl="4" indent="0" algn="r" rtl="0">
              <a:spcBef>
                <a:spcPts val="0"/>
              </a:spcBef>
              <a:buNone/>
              <a:defRPr sz="1200">
                <a:solidFill>
                  <a:srgbClr val="888888"/>
                </a:solidFill>
                <a:latin typeface="Arial"/>
                <a:ea typeface="Arial"/>
                <a:cs typeface="Arial"/>
                <a:sym typeface="Arial"/>
              </a:defRPr>
            </a:lvl5pPr>
            <a:lvl6pPr marL="0" marR="0" lvl="5" indent="0" algn="r" rtl="0">
              <a:spcBef>
                <a:spcPts val="0"/>
              </a:spcBef>
              <a:buNone/>
              <a:defRPr sz="1200">
                <a:solidFill>
                  <a:srgbClr val="888888"/>
                </a:solidFill>
                <a:latin typeface="Arial"/>
                <a:ea typeface="Arial"/>
                <a:cs typeface="Arial"/>
                <a:sym typeface="Arial"/>
              </a:defRPr>
            </a:lvl6pPr>
            <a:lvl7pPr marL="0" marR="0" lvl="6" indent="0" algn="r" rtl="0">
              <a:spcBef>
                <a:spcPts val="0"/>
              </a:spcBef>
              <a:buNone/>
              <a:defRPr sz="1200">
                <a:solidFill>
                  <a:srgbClr val="888888"/>
                </a:solidFill>
                <a:latin typeface="Arial"/>
                <a:ea typeface="Arial"/>
                <a:cs typeface="Arial"/>
                <a:sym typeface="Arial"/>
              </a:defRPr>
            </a:lvl7pPr>
            <a:lvl8pPr marL="0" marR="0" lvl="7" indent="0" algn="r" rtl="0">
              <a:spcBef>
                <a:spcPts val="0"/>
              </a:spcBef>
              <a:buNone/>
              <a:defRPr sz="1200">
                <a:solidFill>
                  <a:srgbClr val="888888"/>
                </a:solidFill>
                <a:latin typeface="Arial"/>
                <a:ea typeface="Arial"/>
                <a:cs typeface="Arial"/>
                <a:sym typeface="Arial"/>
              </a:defRPr>
            </a:lvl8pPr>
            <a:lvl9pPr marL="0" marR="0" lvl="8" indent="0" algn="r" rtl="0">
              <a:spcBef>
                <a:spcPts val="0"/>
              </a:spcBef>
              <a:buNone/>
              <a:defRPr sz="1200">
                <a:solidFill>
                  <a:srgbClr val="888888"/>
                </a:solidFill>
                <a:latin typeface="Arial"/>
                <a:ea typeface="Arial"/>
                <a:cs typeface="Arial"/>
                <a:sym typeface="Arial"/>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chemeClr val="dk1"/>
              </a:buClr>
              <a:buSzPts val="4400"/>
              <a:buFont typeface="Arial"/>
              <a:buNone/>
              <a:defRPr sz="4400" b="0"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Shape 1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2" name="Shape 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888888"/>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3" name="Shape 1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b="0" i="0" u="none" strike="noStrike" cap="none">
                <a:solidFill>
                  <a:srgbClr val="888888"/>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4" name="Shape 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Arial"/>
                <a:ea typeface="Arial"/>
                <a:cs typeface="Arial"/>
                <a:sym typeface="Arial"/>
              </a:defRPr>
            </a:lvl1pPr>
            <a:lvl2pPr marL="0" marR="0" lvl="1" indent="0" algn="r" rtl="0">
              <a:spcBef>
                <a:spcPts val="0"/>
              </a:spcBef>
              <a:buNone/>
              <a:defRPr sz="1200" b="0" i="0" u="none" strike="noStrike" cap="none">
                <a:solidFill>
                  <a:srgbClr val="888888"/>
                </a:solidFill>
                <a:latin typeface="Arial"/>
                <a:ea typeface="Arial"/>
                <a:cs typeface="Arial"/>
                <a:sym typeface="Arial"/>
              </a:defRPr>
            </a:lvl2pPr>
            <a:lvl3pPr marL="0" marR="0" lvl="2" indent="0" algn="r" rtl="0">
              <a:spcBef>
                <a:spcPts val="0"/>
              </a:spcBef>
              <a:buNone/>
              <a:defRPr sz="1200" b="0" i="0" u="none" strike="noStrike" cap="none">
                <a:solidFill>
                  <a:srgbClr val="888888"/>
                </a:solidFill>
                <a:latin typeface="Arial"/>
                <a:ea typeface="Arial"/>
                <a:cs typeface="Arial"/>
                <a:sym typeface="Arial"/>
              </a:defRPr>
            </a:lvl3pPr>
            <a:lvl4pPr marL="0" marR="0" lvl="3" indent="0" algn="r" rtl="0">
              <a:spcBef>
                <a:spcPts val="0"/>
              </a:spcBef>
              <a:buNone/>
              <a:defRPr sz="1200" b="0" i="0" u="none" strike="noStrike" cap="none">
                <a:solidFill>
                  <a:srgbClr val="888888"/>
                </a:solidFill>
                <a:latin typeface="Arial"/>
                <a:ea typeface="Arial"/>
                <a:cs typeface="Arial"/>
                <a:sym typeface="Arial"/>
              </a:defRPr>
            </a:lvl4pPr>
            <a:lvl5pPr marL="0" marR="0" lvl="4" indent="0" algn="r" rtl="0">
              <a:spcBef>
                <a:spcPts val="0"/>
              </a:spcBef>
              <a:buNone/>
              <a:defRPr sz="1200" b="0" i="0" u="none" strike="noStrike" cap="none">
                <a:solidFill>
                  <a:srgbClr val="888888"/>
                </a:solidFill>
                <a:latin typeface="Arial"/>
                <a:ea typeface="Arial"/>
                <a:cs typeface="Arial"/>
                <a:sym typeface="Arial"/>
              </a:defRPr>
            </a:lvl5pPr>
            <a:lvl6pPr marL="0" marR="0" lvl="5" indent="0" algn="r" rtl="0">
              <a:spcBef>
                <a:spcPts val="0"/>
              </a:spcBef>
              <a:buNone/>
              <a:defRPr sz="1200" b="0" i="0" u="none" strike="noStrike" cap="none">
                <a:solidFill>
                  <a:srgbClr val="888888"/>
                </a:solidFill>
                <a:latin typeface="Arial"/>
                <a:ea typeface="Arial"/>
                <a:cs typeface="Arial"/>
                <a:sym typeface="Arial"/>
              </a:defRPr>
            </a:lvl6pPr>
            <a:lvl7pPr marL="0" marR="0" lvl="6" indent="0" algn="r" rtl="0">
              <a:spcBef>
                <a:spcPts val="0"/>
              </a:spcBef>
              <a:buNone/>
              <a:defRPr sz="1200" b="0" i="0" u="none" strike="noStrike" cap="none">
                <a:solidFill>
                  <a:srgbClr val="888888"/>
                </a:solidFill>
                <a:latin typeface="Arial"/>
                <a:ea typeface="Arial"/>
                <a:cs typeface="Arial"/>
                <a:sym typeface="Arial"/>
              </a:defRPr>
            </a:lvl7pPr>
            <a:lvl8pPr marL="0" marR="0" lvl="7" indent="0" algn="r" rtl="0">
              <a:spcBef>
                <a:spcPts val="0"/>
              </a:spcBef>
              <a:buNone/>
              <a:defRPr sz="1200" b="0" i="0" u="none" strike="noStrike" cap="none">
                <a:solidFill>
                  <a:srgbClr val="888888"/>
                </a:solidFill>
                <a:latin typeface="Arial"/>
                <a:ea typeface="Arial"/>
                <a:cs typeface="Arial"/>
                <a:sym typeface="Arial"/>
              </a:defRPr>
            </a:lvl8pPr>
            <a:lvl9pPr marL="0" marR="0" lvl="8" indent="0" algn="r" rtl="0">
              <a:spcBef>
                <a:spcPts val="0"/>
              </a:spcBef>
              <a:buNone/>
              <a:defRPr sz="1200" b="0" i="0" u="none" strike="noStrike" cap="none">
                <a:solidFill>
                  <a:srgbClr val="888888"/>
                </a:solidFill>
                <a:latin typeface="Arial"/>
                <a:ea typeface="Arial"/>
                <a:cs typeface="Arial"/>
                <a:sym typeface="Arial"/>
              </a:defRPr>
            </a:lvl9pPr>
          </a:lstStyle>
          <a:p>
            <a:pPr marL="0" lvl="0" indent="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5.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Shape 92"/>
          <p:cNvSpPr/>
          <p:nvPr/>
        </p:nvSpPr>
        <p:spPr>
          <a:xfrm rot="-2700000">
            <a:off x="4730671" y="1490758"/>
            <a:ext cx="3181981" cy="2743291"/>
          </a:xfrm>
          <a:prstGeom prst="triangle">
            <a:avLst>
              <a:gd name="adj" fmla="val 50000"/>
            </a:avLst>
          </a:prstGeom>
          <a:noFill/>
          <a:ln w="9525" cap="flat" cmpd="sng">
            <a:solidFill>
              <a:srgbClr val="BBD6EE"/>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900" b="0" i="0" u="none" strike="noStrike" cap="none">
              <a:solidFill>
                <a:schemeClr val="lt1"/>
              </a:solidFill>
              <a:latin typeface="Arial"/>
              <a:ea typeface="Arial"/>
              <a:cs typeface="Arial"/>
              <a:sym typeface="Arial"/>
            </a:endParaRPr>
          </a:p>
        </p:txBody>
      </p:sp>
      <p:cxnSp>
        <p:nvCxnSpPr>
          <p:cNvPr id="93" name="Shape 93"/>
          <p:cNvCxnSpPr/>
          <p:nvPr/>
        </p:nvCxnSpPr>
        <p:spPr>
          <a:xfrm rot="10800000">
            <a:off x="1800891" y="3372624"/>
            <a:ext cx="589936" cy="0"/>
          </a:xfrm>
          <a:prstGeom prst="straightConnector1">
            <a:avLst/>
          </a:prstGeom>
          <a:noFill/>
          <a:ln w="9525" cap="flat" cmpd="sng">
            <a:solidFill>
              <a:schemeClr val="accent1"/>
            </a:solidFill>
            <a:prstDash val="solid"/>
            <a:miter lim="800000"/>
            <a:headEnd type="none" w="sm" len="sm"/>
            <a:tailEnd type="none" w="sm" len="sm"/>
          </a:ln>
        </p:spPr>
      </p:cxnSp>
      <p:sp>
        <p:nvSpPr>
          <p:cNvPr id="94" name="Shape 94"/>
          <p:cNvSpPr/>
          <p:nvPr/>
        </p:nvSpPr>
        <p:spPr>
          <a:xfrm>
            <a:off x="2390825" y="2705100"/>
            <a:ext cx="7851900" cy="1335000"/>
          </a:xfrm>
          <a:prstGeom prst="rect">
            <a:avLst/>
          </a:prstGeom>
          <a:solidFill>
            <a:schemeClr val="lt1"/>
          </a:solidFill>
          <a:ln w="9525" cap="flat" cmpd="sng">
            <a:solidFill>
              <a:srgbClr val="222A35"/>
            </a:solidFill>
            <a:prstDash val="solid"/>
            <a:miter lim="800000"/>
            <a:headEnd type="none" w="sm" len="sm"/>
            <a:tailEnd type="none" w="sm" len="sm"/>
          </a:ln>
          <a:effectLst>
            <a:outerShdw blurRad="63500" sx="102000" sy="102000" algn="ctr" rotWithShape="0">
              <a:srgbClr val="000000">
                <a:alpha val="9803"/>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900" b="0" i="0" u="none" strike="noStrike" cap="none">
              <a:solidFill>
                <a:schemeClr val="lt1"/>
              </a:solidFill>
              <a:latin typeface="Arial"/>
              <a:ea typeface="Arial"/>
              <a:cs typeface="Arial"/>
              <a:sym typeface="Arial"/>
            </a:endParaRPr>
          </a:p>
        </p:txBody>
      </p:sp>
      <p:cxnSp>
        <p:nvCxnSpPr>
          <p:cNvPr id="95" name="Shape 95"/>
          <p:cNvCxnSpPr/>
          <p:nvPr/>
        </p:nvCxnSpPr>
        <p:spPr>
          <a:xfrm rot="10800000">
            <a:off x="10242612" y="3372624"/>
            <a:ext cx="589936" cy="0"/>
          </a:xfrm>
          <a:prstGeom prst="straightConnector1">
            <a:avLst/>
          </a:prstGeom>
          <a:noFill/>
          <a:ln w="9525" cap="flat" cmpd="sng">
            <a:solidFill>
              <a:schemeClr val="accent1"/>
            </a:solidFill>
            <a:prstDash val="solid"/>
            <a:miter lim="800000"/>
            <a:headEnd type="none" w="sm" len="sm"/>
            <a:tailEnd type="none" w="sm" len="sm"/>
          </a:ln>
        </p:spPr>
      </p:cxnSp>
      <p:grpSp>
        <p:nvGrpSpPr>
          <p:cNvPr id="96" name="Shape 96"/>
          <p:cNvGrpSpPr/>
          <p:nvPr/>
        </p:nvGrpSpPr>
        <p:grpSpPr>
          <a:xfrm>
            <a:off x="362924" y="390833"/>
            <a:ext cx="2743200" cy="2809567"/>
            <a:chOff x="1179872" y="1238865"/>
            <a:chExt cx="5486400" cy="5619135"/>
          </a:xfrm>
        </p:grpSpPr>
        <p:cxnSp>
          <p:nvCxnSpPr>
            <p:cNvPr id="97" name="Shape 97"/>
            <p:cNvCxnSpPr/>
            <p:nvPr/>
          </p:nvCxnSpPr>
          <p:spPr>
            <a:xfrm flipH="1">
              <a:off x="2035277" y="1238865"/>
              <a:ext cx="3775588" cy="3775588"/>
            </a:xfrm>
            <a:prstGeom prst="straightConnector1">
              <a:avLst/>
            </a:prstGeom>
            <a:noFill/>
            <a:ln w="9525" cap="flat" cmpd="sng">
              <a:solidFill>
                <a:srgbClr val="D8D8D8"/>
              </a:solidFill>
              <a:prstDash val="solid"/>
              <a:miter lim="800000"/>
              <a:headEnd type="none" w="sm" len="sm"/>
              <a:tailEnd type="none" w="sm" len="sm"/>
            </a:ln>
          </p:spPr>
        </p:cxnSp>
        <p:cxnSp>
          <p:nvCxnSpPr>
            <p:cNvPr id="98" name="Shape 98"/>
            <p:cNvCxnSpPr/>
            <p:nvPr/>
          </p:nvCxnSpPr>
          <p:spPr>
            <a:xfrm flipH="1">
              <a:off x="1445342" y="2271252"/>
              <a:ext cx="3775588" cy="3775588"/>
            </a:xfrm>
            <a:prstGeom prst="straightConnector1">
              <a:avLst/>
            </a:prstGeom>
            <a:noFill/>
            <a:ln w="9525" cap="flat" cmpd="sng">
              <a:solidFill>
                <a:srgbClr val="D8D8D8"/>
              </a:solidFill>
              <a:prstDash val="solid"/>
              <a:miter lim="800000"/>
              <a:headEnd type="none" w="sm" len="sm"/>
              <a:tailEnd type="none" w="sm" len="sm"/>
            </a:ln>
          </p:spPr>
        </p:cxnSp>
        <p:cxnSp>
          <p:nvCxnSpPr>
            <p:cNvPr id="99" name="Shape 99"/>
            <p:cNvCxnSpPr/>
            <p:nvPr/>
          </p:nvCxnSpPr>
          <p:spPr>
            <a:xfrm flipH="1">
              <a:off x="1179872" y="3082412"/>
              <a:ext cx="3775588" cy="3775588"/>
            </a:xfrm>
            <a:prstGeom prst="straightConnector1">
              <a:avLst/>
            </a:prstGeom>
            <a:noFill/>
            <a:ln w="9525" cap="flat" cmpd="sng">
              <a:solidFill>
                <a:srgbClr val="D8D8D8"/>
              </a:solidFill>
              <a:prstDash val="solid"/>
              <a:miter lim="800000"/>
              <a:headEnd type="none" w="sm" len="sm"/>
              <a:tailEnd type="none" w="sm" len="sm"/>
            </a:ln>
          </p:spPr>
        </p:cxnSp>
        <p:cxnSp>
          <p:nvCxnSpPr>
            <p:cNvPr id="100" name="Shape 100"/>
            <p:cNvCxnSpPr/>
            <p:nvPr/>
          </p:nvCxnSpPr>
          <p:spPr>
            <a:xfrm flipH="1">
              <a:off x="2890685" y="1861664"/>
              <a:ext cx="3775588" cy="3775588"/>
            </a:xfrm>
            <a:prstGeom prst="straightConnector1">
              <a:avLst/>
            </a:prstGeom>
            <a:noFill/>
            <a:ln w="9525" cap="flat" cmpd="sng">
              <a:solidFill>
                <a:srgbClr val="D8D8D8"/>
              </a:solidFill>
              <a:prstDash val="solid"/>
              <a:miter lim="800000"/>
              <a:headEnd type="none" w="sm" len="sm"/>
              <a:tailEnd type="none" w="sm" len="sm"/>
            </a:ln>
          </p:spPr>
        </p:cxnSp>
      </p:grpSp>
      <p:grpSp>
        <p:nvGrpSpPr>
          <p:cNvPr id="101" name="Shape 101"/>
          <p:cNvGrpSpPr/>
          <p:nvPr/>
        </p:nvGrpSpPr>
        <p:grpSpPr>
          <a:xfrm>
            <a:off x="9441307" y="3849981"/>
            <a:ext cx="2610465" cy="2643173"/>
            <a:chOff x="18376492" y="9317613"/>
            <a:chExt cx="5220930" cy="5286347"/>
          </a:xfrm>
        </p:grpSpPr>
        <p:cxnSp>
          <p:nvCxnSpPr>
            <p:cNvPr id="102" name="Shape 102"/>
            <p:cNvCxnSpPr/>
            <p:nvPr/>
          </p:nvCxnSpPr>
          <p:spPr>
            <a:xfrm flipH="1">
              <a:off x="18966426" y="9317613"/>
              <a:ext cx="3775588" cy="3775588"/>
            </a:xfrm>
            <a:prstGeom prst="straightConnector1">
              <a:avLst/>
            </a:prstGeom>
            <a:noFill/>
            <a:ln w="9525" cap="flat" cmpd="sng">
              <a:solidFill>
                <a:srgbClr val="D8D8D8"/>
              </a:solidFill>
              <a:prstDash val="solid"/>
              <a:miter lim="800000"/>
              <a:headEnd type="none" w="sm" len="sm"/>
              <a:tailEnd type="none" w="sm" len="sm"/>
            </a:ln>
          </p:spPr>
        </p:cxnSp>
        <p:cxnSp>
          <p:nvCxnSpPr>
            <p:cNvPr id="103" name="Shape 103"/>
            <p:cNvCxnSpPr/>
            <p:nvPr/>
          </p:nvCxnSpPr>
          <p:spPr>
            <a:xfrm flipH="1">
              <a:off x="18376492" y="10350000"/>
              <a:ext cx="3775588" cy="3775588"/>
            </a:xfrm>
            <a:prstGeom prst="straightConnector1">
              <a:avLst/>
            </a:prstGeom>
            <a:noFill/>
            <a:ln w="9525" cap="flat" cmpd="sng">
              <a:solidFill>
                <a:srgbClr val="D8D8D8"/>
              </a:solidFill>
              <a:prstDash val="solid"/>
              <a:miter lim="800000"/>
              <a:headEnd type="none" w="sm" len="sm"/>
              <a:tailEnd type="none" w="sm" len="sm"/>
            </a:ln>
          </p:spPr>
        </p:cxnSp>
        <p:cxnSp>
          <p:nvCxnSpPr>
            <p:cNvPr id="104" name="Shape 104"/>
            <p:cNvCxnSpPr/>
            <p:nvPr/>
          </p:nvCxnSpPr>
          <p:spPr>
            <a:xfrm flipH="1">
              <a:off x="18376559" y="10828460"/>
              <a:ext cx="3775500" cy="3775500"/>
            </a:xfrm>
            <a:prstGeom prst="straightConnector1">
              <a:avLst/>
            </a:prstGeom>
            <a:noFill/>
            <a:ln w="9525" cap="flat" cmpd="sng">
              <a:solidFill>
                <a:srgbClr val="D8D8D8"/>
              </a:solidFill>
              <a:prstDash val="solid"/>
              <a:miter lim="800000"/>
              <a:headEnd type="none" w="sm" len="sm"/>
              <a:tailEnd type="none" w="sm" len="sm"/>
            </a:ln>
          </p:spPr>
        </p:cxnSp>
        <p:cxnSp>
          <p:nvCxnSpPr>
            <p:cNvPr id="105" name="Shape 105"/>
            <p:cNvCxnSpPr/>
            <p:nvPr/>
          </p:nvCxnSpPr>
          <p:spPr>
            <a:xfrm flipH="1">
              <a:off x="19821834" y="9940412"/>
              <a:ext cx="3775588" cy="3775588"/>
            </a:xfrm>
            <a:prstGeom prst="straightConnector1">
              <a:avLst/>
            </a:prstGeom>
            <a:noFill/>
            <a:ln w="9525" cap="flat" cmpd="sng">
              <a:solidFill>
                <a:srgbClr val="D8D8D8"/>
              </a:solidFill>
              <a:prstDash val="solid"/>
              <a:miter lim="800000"/>
              <a:headEnd type="none" w="sm" len="sm"/>
              <a:tailEnd type="none" w="sm" len="sm"/>
            </a:ln>
          </p:spPr>
        </p:cxnSp>
      </p:grpSp>
      <p:sp>
        <p:nvSpPr>
          <p:cNvPr id="106" name="Shape 106"/>
          <p:cNvSpPr txBox="1"/>
          <p:nvPr/>
        </p:nvSpPr>
        <p:spPr>
          <a:xfrm>
            <a:off x="2542975" y="2818625"/>
            <a:ext cx="7552500" cy="8127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800" b="1" dirty="0">
                <a:solidFill>
                  <a:srgbClr val="323F4F"/>
                </a:solidFill>
                <a:latin typeface="Open Sans"/>
                <a:ea typeface="Open Sans"/>
                <a:cs typeface="Open Sans"/>
                <a:sym typeface="Open Sans"/>
              </a:rPr>
              <a:t>Pneumonia Detection with Weighted Voting Ensemble of CNN Models</a:t>
            </a:r>
            <a:endParaRPr sz="2800" b="1" i="0" u="none" strike="noStrike" cap="none" dirty="0">
              <a:solidFill>
                <a:srgbClr val="323F4F"/>
              </a:solidFill>
              <a:latin typeface="Open Sans"/>
              <a:ea typeface="Open Sans"/>
              <a:cs typeface="Open Sans"/>
              <a:sym typeface="Open Sans"/>
            </a:endParaRPr>
          </a:p>
        </p:txBody>
      </p:sp>
      <p:sp>
        <p:nvSpPr>
          <p:cNvPr id="108" name="Shape 108"/>
          <p:cNvSpPr txBox="1"/>
          <p:nvPr/>
        </p:nvSpPr>
        <p:spPr>
          <a:xfrm>
            <a:off x="-140228" y="4636981"/>
            <a:ext cx="12192000" cy="812700"/>
          </a:xfrm>
          <a:prstGeom prst="rect">
            <a:avLst/>
          </a:prstGeom>
          <a:noFill/>
          <a:ln>
            <a:noFill/>
          </a:ln>
        </p:spPr>
        <p:txBody>
          <a:bodyPr spcFirstLastPara="1" wrap="square" lIns="91425" tIns="91425" rIns="91425" bIns="91425" anchor="ctr" anchorCtr="0">
            <a:noAutofit/>
          </a:bodyPr>
          <a:lstStyle/>
          <a:p>
            <a:pPr marL="0" lvl="0" indent="0" algn="ctr">
              <a:lnSpc>
                <a:spcPct val="115000"/>
              </a:lnSpc>
              <a:spcBef>
                <a:spcPts val="0"/>
              </a:spcBef>
              <a:spcAft>
                <a:spcPts val="0"/>
              </a:spcAft>
              <a:buNone/>
            </a:pPr>
            <a:endParaRPr sz="1900" dirty="0">
              <a:solidFill>
                <a:schemeClr val="dk2"/>
              </a:solidFill>
              <a:latin typeface="Verdana"/>
              <a:ea typeface="Verdana"/>
              <a:cs typeface="Verdana"/>
              <a:sym typeface="Verdana"/>
            </a:endParaRPr>
          </a:p>
          <a:p>
            <a:pPr marL="0" lvl="0" indent="0" algn="ctr">
              <a:lnSpc>
                <a:spcPct val="115000"/>
              </a:lnSpc>
              <a:spcBef>
                <a:spcPts val="0"/>
              </a:spcBef>
              <a:spcAft>
                <a:spcPts val="0"/>
              </a:spcAft>
              <a:buNone/>
            </a:pPr>
            <a:r>
              <a:rPr lang="en-US" sz="1900" dirty="0">
                <a:solidFill>
                  <a:schemeClr val="dk2"/>
                </a:solidFill>
                <a:latin typeface="Verdana"/>
                <a:ea typeface="Verdana"/>
                <a:cs typeface="Verdana"/>
                <a:sym typeface="Verdana"/>
              </a:rPr>
              <a:t>ICAIBD 2019 | Chengdu, China</a:t>
            </a:r>
            <a:endParaRPr sz="1900" dirty="0">
              <a:solidFill>
                <a:schemeClr val="dk2"/>
              </a:solidFill>
              <a:latin typeface="Verdana"/>
              <a:ea typeface="Verdana"/>
              <a:cs typeface="Verdana"/>
              <a:sym typeface="Verdana"/>
            </a:endParaRPr>
          </a:p>
          <a:p>
            <a:pPr marL="0" lvl="0" indent="0" algn="ctr">
              <a:lnSpc>
                <a:spcPct val="115000"/>
              </a:lnSpc>
              <a:spcBef>
                <a:spcPts val="0"/>
              </a:spcBef>
              <a:spcAft>
                <a:spcPts val="0"/>
              </a:spcAft>
              <a:buNone/>
            </a:pPr>
            <a:r>
              <a:rPr lang="en-US" sz="1900" dirty="0">
                <a:solidFill>
                  <a:schemeClr val="dk2"/>
                </a:solidFill>
                <a:latin typeface="Verdana"/>
                <a:ea typeface="Verdana"/>
                <a:cs typeface="Verdana"/>
                <a:sym typeface="Verdana"/>
              </a:rPr>
              <a:t>Presenter : </a:t>
            </a:r>
            <a:r>
              <a:rPr lang="en-US" sz="1900" dirty="0" err="1">
                <a:solidFill>
                  <a:schemeClr val="dk2"/>
                </a:solidFill>
                <a:latin typeface="Verdana"/>
                <a:ea typeface="Verdana"/>
                <a:cs typeface="Verdana"/>
                <a:sym typeface="Verdana"/>
              </a:rPr>
              <a:t>Heewon</a:t>
            </a:r>
            <a:r>
              <a:rPr lang="en-US" sz="1900" dirty="0">
                <a:solidFill>
                  <a:schemeClr val="dk2"/>
                </a:solidFill>
                <a:latin typeface="Verdana"/>
                <a:ea typeface="Verdana"/>
                <a:cs typeface="Verdana"/>
                <a:sym typeface="Verdana"/>
              </a:rPr>
              <a:t> </a:t>
            </a:r>
            <a:r>
              <a:rPr lang="en-US" sz="1900" dirty="0" err="1">
                <a:solidFill>
                  <a:schemeClr val="dk2"/>
                </a:solidFill>
                <a:latin typeface="Verdana"/>
                <a:ea typeface="Verdana"/>
                <a:cs typeface="Verdana"/>
                <a:sym typeface="Verdana"/>
              </a:rPr>
              <a:t>Ko</a:t>
            </a:r>
            <a:endParaRPr sz="1900" dirty="0">
              <a:solidFill>
                <a:schemeClr val="dk2"/>
              </a:solidFill>
              <a:latin typeface="Verdana"/>
              <a:ea typeface="Verdana"/>
              <a:cs typeface="Verdana"/>
              <a:sym typeface="Verdana"/>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6" name="Shape 206"/>
          <p:cNvSpPr txBox="1"/>
          <p:nvPr/>
        </p:nvSpPr>
        <p:spPr>
          <a:xfrm>
            <a:off x="457200" y="457200"/>
            <a:ext cx="8167800" cy="831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4800" b="1" dirty="0" err="1">
                <a:solidFill>
                  <a:srgbClr val="999999"/>
                </a:solidFill>
              </a:rPr>
              <a:t>RetinaNet</a:t>
            </a:r>
            <a:r>
              <a:rPr lang="en-US" sz="4800" b="1" dirty="0">
                <a:solidFill>
                  <a:srgbClr val="999999"/>
                </a:solidFill>
              </a:rPr>
              <a:t> Structure</a:t>
            </a:r>
            <a:endParaRPr sz="4800" b="1" dirty="0">
              <a:solidFill>
                <a:srgbClr val="999999"/>
              </a:solidFill>
              <a:latin typeface="Arial"/>
              <a:ea typeface="Arial"/>
              <a:cs typeface="Arial"/>
              <a:sym typeface="Arial"/>
            </a:endParaRPr>
          </a:p>
        </p:txBody>
      </p:sp>
      <p:pic>
        <p:nvPicPr>
          <p:cNvPr id="8" name="그림 7">
            <a:extLst>
              <a:ext uri="{FF2B5EF4-FFF2-40B4-BE49-F238E27FC236}">
                <a16:creationId xmlns:a16="http://schemas.microsoft.com/office/drawing/2014/main" id="{40C5B770-CEAF-4C80-8F22-3C06B10585E7}"/>
              </a:ext>
            </a:extLst>
          </p:cNvPr>
          <p:cNvPicPr>
            <a:picLocks noChangeAspect="1"/>
          </p:cNvPicPr>
          <p:nvPr/>
        </p:nvPicPr>
        <p:blipFill>
          <a:blip r:embed="rId3"/>
          <a:stretch>
            <a:fillRect/>
          </a:stretch>
        </p:blipFill>
        <p:spPr>
          <a:xfrm>
            <a:off x="457200" y="1653721"/>
            <a:ext cx="10660038" cy="4276815"/>
          </a:xfrm>
          <a:prstGeom prst="rect">
            <a:avLst/>
          </a:prstGeom>
        </p:spPr>
      </p:pic>
      <p:sp>
        <p:nvSpPr>
          <p:cNvPr id="4" name="TextBox 3">
            <a:extLst>
              <a:ext uri="{FF2B5EF4-FFF2-40B4-BE49-F238E27FC236}">
                <a16:creationId xmlns:a16="http://schemas.microsoft.com/office/drawing/2014/main" id="{6716BCC8-7981-4538-9FBF-0412A6D1D06C}"/>
              </a:ext>
            </a:extLst>
          </p:cNvPr>
          <p:cNvSpPr txBox="1"/>
          <p:nvPr/>
        </p:nvSpPr>
        <p:spPr>
          <a:xfrm>
            <a:off x="5780315" y="6463647"/>
            <a:ext cx="6411686" cy="307777"/>
          </a:xfrm>
          <a:prstGeom prst="rect">
            <a:avLst/>
          </a:prstGeom>
          <a:noFill/>
        </p:spPr>
        <p:txBody>
          <a:bodyPr wrap="square" rtlCol="0">
            <a:spAutoFit/>
          </a:bodyPr>
          <a:lstStyle/>
          <a:p>
            <a:r>
              <a:rPr lang="en-US" altLang="ko-KR" dirty="0"/>
              <a:t>Image  from paper “Focal Loss for Dense Object Detection”, </a:t>
            </a:r>
            <a:r>
              <a:rPr lang="en-US" altLang="ko-KR" dirty="0" err="1"/>
              <a:t>arXiv</a:t>
            </a:r>
            <a:r>
              <a:rPr lang="en-US" altLang="ko-KR" dirty="0"/>
              <a:t>: 1708.02002</a:t>
            </a:r>
            <a:endParaRPr lang="ko-KR" altLang="en-U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6" name="Shape 206"/>
          <p:cNvSpPr txBox="1"/>
          <p:nvPr/>
        </p:nvSpPr>
        <p:spPr>
          <a:xfrm>
            <a:off x="457200" y="457200"/>
            <a:ext cx="8167800" cy="831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4800" b="1" dirty="0">
                <a:solidFill>
                  <a:srgbClr val="999999"/>
                </a:solidFill>
              </a:rPr>
              <a:t>Mask-RCNN Structure</a:t>
            </a:r>
            <a:endParaRPr sz="4800" b="1" dirty="0">
              <a:solidFill>
                <a:srgbClr val="999999"/>
              </a:solidFill>
              <a:latin typeface="Arial"/>
              <a:ea typeface="Arial"/>
              <a:cs typeface="Arial"/>
              <a:sym typeface="Arial"/>
            </a:endParaRPr>
          </a:p>
        </p:txBody>
      </p:sp>
      <p:pic>
        <p:nvPicPr>
          <p:cNvPr id="4" name="그림 3">
            <a:extLst>
              <a:ext uri="{FF2B5EF4-FFF2-40B4-BE49-F238E27FC236}">
                <a16:creationId xmlns:a16="http://schemas.microsoft.com/office/drawing/2014/main" id="{40E745AD-C00D-4326-9C14-C2857217BBCB}"/>
              </a:ext>
            </a:extLst>
          </p:cNvPr>
          <p:cNvPicPr>
            <a:picLocks noChangeAspect="1"/>
          </p:cNvPicPr>
          <p:nvPr/>
        </p:nvPicPr>
        <p:blipFill>
          <a:blip r:embed="rId3"/>
          <a:stretch>
            <a:fillRect/>
          </a:stretch>
        </p:blipFill>
        <p:spPr>
          <a:xfrm>
            <a:off x="1769302" y="1874517"/>
            <a:ext cx="8449000" cy="3803366"/>
          </a:xfrm>
          <a:prstGeom prst="rect">
            <a:avLst/>
          </a:prstGeom>
        </p:spPr>
      </p:pic>
      <p:sp>
        <p:nvSpPr>
          <p:cNvPr id="5" name="TextBox 4">
            <a:extLst>
              <a:ext uri="{FF2B5EF4-FFF2-40B4-BE49-F238E27FC236}">
                <a16:creationId xmlns:a16="http://schemas.microsoft.com/office/drawing/2014/main" id="{16338669-A863-4A96-901A-E0B1286DFAC6}"/>
              </a:ext>
            </a:extLst>
          </p:cNvPr>
          <p:cNvSpPr txBox="1"/>
          <p:nvPr/>
        </p:nvSpPr>
        <p:spPr>
          <a:xfrm>
            <a:off x="7870372" y="6463647"/>
            <a:ext cx="4893129" cy="307777"/>
          </a:xfrm>
          <a:prstGeom prst="rect">
            <a:avLst/>
          </a:prstGeom>
          <a:noFill/>
        </p:spPr>
        <p:txBody>
          <a:bodyPr wrap="square" rtlCol="0">
            <a:spAutoFit/>
          </a:bodyPr>
          <a:lstStyle/>
          <a:p>
            <a:r>
              <a:rPr lang="en-US" altLang="ko-KR" dirty="0"/>
              <a:t>Image  from paper “Mask R-CNN”, arXiv:1703.06780</a:t>
            </a:r>
            <a:endParaRPr lang="ko-KR" altLang="en-US" dirty="0"/>
          </a:p>
        </p:txBody>
      </p:sp>
    </p:spTree>
    <p:extLst>
      <p:ext uri="{BB962C8B-B14F-4D97-AF65-F5344CB8AC3E}">
        <p14:creationId xmlns:p14="http://schemas.microsoft.com/office/powerpoint/2010/main" val="23818901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Shape 248"/>
          <p:cNvSpPr/>
          <p:nvPr/>
        </p:nvSpPr>
        <p:spPr>
          <a:xfrm>
            <a:off x="0" y="4319925"/>
            <a:ext cx="12198000" cy="2538000"/>
          </a:xfrm>
          <a:prstGeom prst="rect">
            <a:avLst/>
          </a:pr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249" name="Shape 249"/>
          <p:cNvSpPr/>
          <p:nvPr/>
        </p:nvSpPr>
        <p:spPr>
          <a:xfrm>
            <a:off x="0" y="75"/>
            <a:ext cx="12198000" cy="4320000"/>
          </a:xfrm>
          <a:prstGeom prst="rect">
            <a:avLst/>
          </a:prstGeom>
          <a:solidFill>
            <a:srgbClr val="EFEFE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250" name="Shape 250"/>
          <p:cNvSpPr txBox="1"/>
          <p:nvPr/>
        </p:nvSpPr>
        <p:spPr>
          <a:xfrm>
            <a:off x="0" y="0"/>
            <a:ext cx="12198000" cy="68580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4800" b="1" dirty="0">
                <a:solidFill>
                  <a:srgbClr val="666666"/>
                </a:solidFill>
              </a:rPr>
              <a:t>3. Methodology</a:t>
            </a:r>
            <a:endParaRPr sz="4800" b="1" dirty="0">
              <a:solidFill>
                <a:srgbClr val="666666"/>
              </a:solidFill>
              <a:latin typeface="Arial"/>
              <a:ea typeface="Arial"/>
              <a:cs typeface="Arial"/>
              <a:sym typeface="Arial"/>
            </a:endParaRPr>
          </a:p>
        </p:txBody>
      </p:sp>
      <p:sp>
        <p:nvSpPr>
          <p:cNvPr id="251" name="Shape 251"/>
          <p:cNvSpPr/>
          <p:nvPr/>
        </p:nvSpPr>
        <p:spPr>
          <a:xfrm>
            <a:off x="0" y="4154300"/>
            <a:ext cx="12198000" cy="165900"/>
          </a:xfrm>
          <a:prstGeom prst="rect">
            <a:avLst/>
          </a:prstGeom>
          <a:solidFill>
            <a:srgbClr val="B7B7B7"/>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6" name="Shape 206"/>
          <p:cNvSpPr txBox="1"/>
          <p:nvPr/>
        </p:nvSpPr>
        <p:spPr>
          <a:xfrm>
            <a:off x="457200" y="457200"/>
            <a:ext cx="8167800" cy="831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4800" b="1" dirty="0">
                <a:solidFill>
                  <a:srgbClr val="999999"/>
                </a:solidFill>
              </a:rPr>
              <a:t>Voting Ensemble</a:t>
            </a:r>
            <a:endParaRPr sz="4800" b="1" dirty="0">
              <a:solidFill>
                <a:srgbClr val="999999"/>
              </a:solidFill>
              <a:latin typeface="Arial"/>
              <a:ea typeface="Arial"/>
              <a:cs typeface="Arial"/>
              <a:sym typeface="Arial"/>
            </a:endParaRPr>
          </a:p>
        </p:txBody>
      </p:sp>
      <p:pic>
        <p:nvPicPr>
          <p:cNvPr id="4" name="그림 3">
            <a:extLst>
              <a:ext uri="{FF2B5EF4-FFF2-40B4-BE49-F238E27FC236}">
                <a16:creationId xmlns:a16="http://schemas.microsoft.com/office/drawing/2014/main" id="{2B841133-A333-4C08-BBE6-64DEB03B83EB}"/>
              </a:ext>
            </a:extLst>
          </p:cNvPr>
          <p:cNvPicPr>
            <a:picLocks noChangeAspect="1"/>
          </p:cNvPicPr>
          <p:nvPr/>
        </p:nvPicPr>
        <p:blipFill>
          <a:blip r:embed="rId3"/>
          <a:stretch>
            <a:fillRect/>
          </a:stretch>
        </p:blipFill>
        <p:spPr>
          <a:xfrm>
            <a:off x="2700509" y="1543323"/>
            <a:ext cx="6331524" cy="4665334"/>
          </a:xfrm>
          <a:prstGeom prst="rect">
            <a:avLst/>
          </a:prstGeom>
        </p:spPr>
      </p:pic>
    </p:spTree>
    <p:extLst>
      <p:ext uri="{BB962C8B-B14F-4D97-AF65-F5344CB8AC3E}">
        <p14:creationId xmlns:p14="http://schemas.microsoft.com/office/powerpoint/2010/main" val="32653368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6" name="Shape 206"/>
          <p:cNvSpPr txBox="1"/>
          <p:nvPr/>
        </p:nvSpPr>
        <p:spPr>
          <a:xfrm>
            <a:off x="457200" y="457200"/>
            <a:ext cx="8167800" cy="831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4800" b="1" dirty="0">
                <a:solidFill>
                  <a:srgbClr val="999999"/>
                </a:solidFill>
              </a:rPr>
              <a:t>Model Comparison</a:t>
            </a:r>
            <a:endParaRPr sz="4800" b="1" dirty="0">
              <a:solidFill>
                <a:srgbClr val="999999"/>
              </a:solidFill>
              <a:latin typeface="Arial"/>
              <a:ea typeface="Arial"/>
              <a:cs typeface="Arial"/>
              <a:sym typeface="Arial"/>
            </a:endParaRPr>
          </a:p>
        </p:txBody>
      </p:sp>
      <p:pic>
        <p:nvPicPr>
          <p:cNvPr id="2" name="그림 1">
            <a:extLst>
              <a:ext uri="{FF2B5EF4-FFF2-40B4-BE49-F238E27FC236}">
                <a16:creationId xmlns:a16="http://schemas.microsoft.com/office/drawing/2014/main" id="{A6472B55-2A44-4940-ACAE-659C68BDE951}"/>
              </a:ext>
            </a:extLst>
          </p:cNvPr>
          <p:cNvPicPr>
            <a:picLocks noChangeAspect="1"/>
          </p:cNvPicPr>
          <p:nvPr/>
        </p:nvPicPr>
        <p:blipFill>
          <a:blip r:embed="rId3"/>
          <a:stretch>
            <a:fillRect/>
          </a:stretch>
        </p:blipFill>
        <p:spPr>
          <a:xfrm>
            <a:off x="1842213" y="1837353"/>
            <a:ext cx="8507574" cy="3588228"/>
          </a:xfrm>
          <a:prstGeom prst="rect">
            <a:avLst/>
          </a:prstGeom>
        </p:spPr>
      </p:pic>
    </p:spTree>
    <p:extLst>
      <p:ext uri="{BB962C8B-B14F-4D97-AF65-F5344CB8AC3E}">
        <p14:creationId xmlns:p14="http://schemas.microsoft.com/office/powerpoint/2010/main" val="10271016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6" name="Shape 206"/>
          <p:cNvSpPr txBox="1"/>
          <p:nvPr/>
        </p:nvSpPr>
        <p:spPr>
          <a:xfrm>
            <a:off x="457200" y="457200"/>
            <a:ext cx="8167800" cy="831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4800" b="1" dirty="0">
                <a:solidFill>
                  <a:srgbClr val="999999"/>
                </a:solidFill>
              </a:rPr>
              <a:t>Voting Ensemble</a:t>
            </a:r>
            <a:endParaRPr sz="4800" b="1" dirty="0">
              <a:solidFill>
                <a:srgbClr val="999999"/>
              </a:solidFill>
              <a:latin typeface="Arial"/>
              <a:ea typeface="Arial"/>
              <a:cs typeface="Arial"/>
              <a:sym typeface="Arial"/>
            </a:endParaRPr>
          </a:p>
        </p:txBody>
      </p:sp>
      <p:pic>
        <p:nvPicPr>
          <p:cNvPr id="5" name="그림 4">
            <a:extLst>
              <a:ext uri="{FF2B5EF4-FFF2-40B4-BE49-F238E27FC236}">
                <a16:creationId xmlns:a16="http://schemas.microsoft.com/office/drawing/2014/main" id="{62BE568F-7B93-4753-9E1A-CB0EC68A9FAE}"/>
              </a:ext>
            </a:extLst>
          </p:cNvPr>
          <p:cNvPicPr>
            <a:picLocks noChangeAspect="1"/>
          </p:cNvPicPr>
          <p:nvPr/>
        </p:nvPicPr>
        <p:blipFill>
          <a:blip r:embed="rId3"/>
          <a:stretch>
            <a:fillRect/>
          </a:stretch>
        </p:blipFill>
        <p:spPr>
          <a:xfrm>
            <a:off x="2978426" y="1817571"/>
            <a:ext cx="6235148" cy="4252987"/>
          </a:xfrm>
          <a:prstGeom prst="rect">
            <a:avLst/>
          </a:prstGeom>
        </p:spPr>
      </p:pic>
    </p:spTree>
    <p:extLst>
      <p:ext uri="{BB962C8B-B14F-4D97-AF65-F5344CB8AC3E}">
        <p14:creationId xmlns:p14="http://schemas.microsoft.com/office/powerpoint/2010/main" val="40702811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6" name="Shape 206"/>
          <p:cNvSpPr txBox="1"/>
          <p:nvPr/>
        </p:nvSpPr>
        <p:spPr>
          <a:xfrm>
            <a:off x="457200" y="457200"/>
            <a:ext cx="9358604" cy="831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4800" b="1" dirty="0">
                <a:solidFill>
                  <a:srgbClr val="999999"/>
                </a:solidFill>
                <a:latin typeface="Arial"/>
                <a:ea typeface="Arial"/>
                <a:cs typeface="Arial"/>
                <a:sym typeface="Arial"/>
              </a:rPr>
              <a:t>Models that used in ensemble</a:t>
            </a:r>
            <a:endParaRPr sz="4800" b="1" dirty="0">
              <a:solidFill>
                <a:srgbClr val="999999"/>
              </a:solidFill>
              <a:latin typeface="Arial"/>
              <a:ea typeface="Arial"/>
              <a:cs typeface="Arial"/>
              <a:sym typeface="Arial"/>
            </a:endParaRPr>
          </a:p>
        </p:txBody>
      </p:sp>
      <p:pic>
        <p:nvPicPr>
          <p:cNvPr id="4" name="그림 3">
            <a:extLst>
              <a:ext uri="{FF2B5EF4-FFF2-40B4-BE49-F238E27FC236}">
                <a16:creationId xmlns:a16="http://schemas.microsoft.com/office/drawing/2014/main" id="{98FEE105-9AF6-4421-A04C-90DC3FF4DB62}"/>
              </a:ext>
            </a:extLst>
          </p:cNvPr>
          <p:cNvPicPr>
            <a:picLocks noChangeAspect="1"/>
          </p:cNvPicPr>
          <p:nvPr/>
        </p:nvPicPr>
        <p:blipFill>
          <a:blip r:embed="rId3"/>
          <a:stretch>
            <a:fillRect/>
          </a:stretch>
        </p:blipFill>
        <p:spPr>
          <a:xfrm>
            <a:off x="1045029" y="2103472"/>
            <a:ext cx="5241236" cy="3650146"/>
          </a:xfrm>
          <a:prstGeom prst="rect">
            <a:avLst/>
          </a:prstGeom>
        </p:spPr>
      </p:pic>
      <p:sp>
        <p:nvSpPr>
          <p:cNvPr id="6" name="TextBox 5">
            <a:extLst>
              <a:ext uri="{FF2B5EF4-FFF2-40B4-BE49-F238E27FC236}">
                <a16:creationId xmlns:a16="http://schemas.microsoft.com/office/drawing/2014/main" id="{35DBFBA1-CD61-4C13-B92A-870072CD6EC8}"/>
              </a:ext>
            </a:extLst>
          </p:cNvPr>
          <p:cNvSpPr txBox="1"/>
          <p:nvPr/>
        </p:nvSpPr>
        <p:spPr>
          <a:xfrm>
            <a:off x="6661516" y="3149969"/>
            <a:ext cx="4293704" cy="1015663"/>
          </a:xfrm>
          <a:prstGeom prst="rect">
            <a:avLst/>
          </a:prstGeom>
          <a:noFill/>
        </p:spPr>
        <p:txBody>
          <a:bodyPr wrap="square" rtlCol="0">
            <a:spAutoFit/>
          </a:bodyPr>
          <a:lstStyle/>
          <a:p>
            <a:r>
              <a:rPr kumimoji="1" lang="en-US" altLang="ko-KR" sz="2000" b="1" dirty="0">
                <a:latin typeface="Apple SD Gothic Neo" panose="02000300000000000000" pitchFamily="2" charset="-127"/>
                <a:ea typeface="Apple SD Gothic Neo" panose="02000300000000000000" pitchFamily="2" charset="-127"/>
              </a:rPr>
              <a:t>We selected 2 Mask RCNN and 3 </a:t>
            </a:r>
            <a:r>
              <a:rPr kumimoji="1" lang="en-US" altLang="ko-KR" sz="2000" b="1" dirty="0" err="1">
                <a:latin typeface="Apple SD Gothic Neo" panose="02000300000000000000" pitchFamily="2" charset="-127"/>
                <a:ea typeface="Apple SD Gothic Neo" panose="02000300000000000000" pitchFamily="2" charset="-127"/>
              </a:rPr>
              <a:t>RetinaNet</a:t>
            </a:r>
            <a:r>
              <a:rPr kumimoji="1" lang="en-US" altLang="ko-KR" sz="2000" b="1" dirty="0">
                <a:latin typeface="Apple SD Gothic Neo" panose="02000300000000000000" pitchFamily="2" charset="-127"/>
                <a:ea typeface="Apple SD Gothic Neo" panose="02000300000000000000" pitchFamily="2" charset="-127"/>
              </a:rPr>
              <a:t> model which obtained high </a:t>
            </a:r>
            <a:r>
              <a:rPr kumimoji="1" lang="en-US" altLang="ko-KR" sz="2000" b="1" dirty="0" err="1">
                <a:latin typeface="Apple SD Gothic Neo" panose="02000300000000000000" pitchFamily="2" charset="-127"/>
                <a:ea typeface="Apple SD Gothic Neo" panose="02000300000000000000" pitchFamily="2" charset="-127"/>
              </a:rPr>
              <a:t>mAP</a:t>
            </a:r>
            <a:r>
              <a:rPr kumimoji="1" lang="en-US" altLang="ko-KR" sz="2000" b="1" dirty="0">
                <a:latin typeface="Apple SD Gothic Neo" panose="02000300000000000000" pitchFamily="2" charset="-127"/>
                <a:ea typeface="Apple SD Gothic Neo" panose="02000300000000000000" pitchFamily="2" charset="-127"/>
              </a:rPr>
              <a:t>.</a:t>
            </a:r>
          </a:p>
        </p:txBody>
      </p:sp>
    </p:spTree>
    <p:extLst>
      <p:ext uri="{BB962C8B-B14F-4D97-AF65-F5344CB8AC3E}">
        <p14:creationId xmlns:p14="http://schemas.microsoft.com/office/powerpoint/2010/main" val="8046551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6" name="Shape 206"/>
          <p:cNvSpPr txBox="1"/>
          <p:nvPr/>
        </p:nvSpPr>
        <p:spPr>
          <a:xfrm>
            <a:off x="457199" y="457200"/>
            <a:ext cx="10739535" cy="831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4800" b="1" dirty="0">
                <a:solidFill>
                  <a:srgbClr val="999999"/>
                </a:solidFill>
                <a:latin typeface="Arial"/>
                <a:ea typeface="Arial"/>
                <a:cs typeface="Arial"/>
                <a:sym typeface="Arial"/>
              </a:rPr>
              <a:t>Weighted Majority Voting Ensemble</a:t>
            </a:r>
            <a:endParaRPr sz="4800" b="1" dirty="0">
              <a:solidFill>
                <a:srgbClr val="999999"/>
              </a:solidFill>
              <a:latin typeface="Arial"/>
              <a:ea typeface="Arial"/>
              <a:cs typeface="Arial"/>
              <a:sym typeface="Arial"/>
            </a:endParaRPr>
          </a:p>
        </p:txBody>
      </p:sp>
      <p:pic>
        <p:nvPicPr>
          <p:cNvPr id="5" name="그림 4">
            <a:extLst>
              <a:ext uri="{FF2B5EF4-FFF2-40B4-BE49-F238E27FC236}">
                <a16:creationId xmlns:a16="http://schemas.microsoft.com/office/drawing/2014/main" id="{C6FF0520-365D-4802-B8C3-C4A9226C9CD9}"/>
              </a:ext>
            </a:extLst>
          </p:cNvPr>
          <p:cNvPicPr>
            <a:picLocks noChangeAspect="1"/>
          </p:cNvPicPr>
          <p:nvPr/>
        </p:nvPicPr>
        <p:blipFill>
          <a:blip r:embed="rId3"/>
          <a:stretch>
            <a:fillRect/>
          </a:stretch>
        </p:blipFill>
        <p:spPr>
          <a:xfrm>
            <a:off x="575988" y="2089998"/>
            <a:ext cx="6104138" cy="3881594"/>
          </a:xfrm>
          <a:prstGeom prst="rect">
            <a:avLst/>
          </a:prstGeom>
        </p:spPr>
      </p:pic>
      <p:sp>
        <p:nvSpPr>
          <p:cNvPr id="7" name="TextBox 6">
            <a:extLst>
              <a:ext uri="{FF2B5EF4-FFF2-40B4-BE49-F238E27FC236}">
                <a16:creationId xmlns:a16="http://schemas.microsoft.com/office/drawing/2014/main" id="{2DFB201D-10AB-4D4F-A4BA-F49198A75BB5}"/>
              </a:ext>
            </a:extLst>
          </p:cNvPr>
          <p:cNvSpPr txBox="1"/>
          <p:nvPr/>
        </p:nvSpPr>
        <p:spPr>
          <a:xfrm>
            <a:off x="6959337" y="2808440"/>
            <a:ext cx="4237397" cy="1631216"/>
          </a:xfrm>
          <a:prstGeom prst="rect">
            <a:avLst/>
          </a:prstGeom>
          <a:noFill/>
        </p:spPr>
        <p:txBody>
          <a:bodyPr wrap="square" rtlCol="0">
            <a:spAutoFit/>
          </a:bodyPr>
          <a:lstStyle/>
          <a:p>
            <a:endParaRPr kumimoji="1" lang="en-US" altLang="ko-KR" sz="2000" b="1" dirty="0">
              <a:latin typeface="Apple SD Gothic Neo" panose="02000300000000000000" pitchFamily="2" charset="-127"/>
              <a:ea typeface="Apple SD Gothic Neo" panose="02000300000000000000" pitchFamily="2" charset="-127"/>
            </a:endParaRPr>
          </a:p>
          <a:p>
            <a:r>
              <a:rPr kumimoji="1" lang="en-US" altLang="ko-KR" sz="2000" b="1" dirty="0">
                <a:latin typeface="Apple SD Gothic Neo" panose="02000300000000000000" pitchFamily="2" charset="-127"/>
                <a:ea typeface="Apple SD Gothic Neo" panose="02000300000000000000" pitchFamily="2" charset="-127"/>
              </a:rPr>
              <a:t>Majority Weighted Voting Ensemble is simple.</a:t>
            </a:r>
          </a:p>
          <a:p>
            <a:endParaRPr kumimoji="1" lang="en-US" altLang="ko-KR" sz="2000" b="1" dirty="0">
              <a:latin typeface="Apple SD Gothic Neo" panose="02000300000000000000" pitchFamily="2" charset="-127"/>
              <a:ea typeface="Apple SD Gothic Neo" panose="02000300000000000000" pitchFamily="2" charset="-127"/>
            </a:endParaRPr>
          </a:p>
          <a:p>
            <a:r>
              <a:rPr kumimoji="1" lang="en-US" altLang="ko-KR" sz="2000" b="1" dirty="0">
                <a:latin typeface="Apple SD Gothic Neo" panose="02000300000000000000" pitchFamily="2" charset="-127"/>
                <a:ea typeface="Apple SD Gothic Neo" panose="02000300000000000000" pitchFamily="2" charset="-127"/>
              </a:rPr>
              <a:t>Better model can vote more.</a:t>
            </a:r>
          </a:p>
        </p:txBody>
      </p:sp>
    </p:spTree>
    <p:extLst>
      <p:ext uri="{BB962C8B-B14F-4D97-AF65-F5344CB8AC3E}">
        <p14:creationId xmlns:p14="http://schemas.microsoft.com/office/powerpoint/2010/main" val="28794507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6" name="Shape 206"/>
          <p:cNvSpPr txBox="1"/>
          <p:nvPr/>
        </p:nvSpPr>
        <p:spPr>
          <a:xfrm>
            <a:off x="457199" y="457200"/>
            <a:ext cx="10739535" cy="831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4800" b="1" dirty="0">
                <a:solidFill>
                  <a:srgbClr val="999999"/>
                </a:solidFill>
                <a:latin typeface="Arial"/>
                <a:ea typeface="Arial"/>
                <a:cs typeface="Arial"/>
                <a:sym typeface="Arial"/>
              </a:rPr>
              <a:t>Ensemble Between Same Model</a:t>
            </a:r>
            <a:endParaRPr sz="4800" b="1" dirty="0">
              <a:solidFill>
                <a:srgbClr val="999999"/>
              </a:solidFill>
              <a:latin typeface="Arial"/>
              <a:ea typeface="Arial"/>
              <a:cs typeface="Arial"/>
              <a:sym typeface="Arial"/>
            </a:endParaRPr>
          </a:p>
        </p:txBody>
      </p:sp>
      <p:pic>
        <p:nvPicPr>
          <p:cNvPr id="6" name="그림 5">
            <a:extLst>
              <a:ext uri="{FF2B5EF4-FFF2-40B4-BE49-F238E27FC236}">
                <a16:creationId xmlns:a16="http://schemas.microsoft.com/office/drawing/2014/main" id="{552E8FAC-6F97-4F27-AE8B-E2B5AAD09BAC}"/>
              </a:ext>
            </a:extLst>
          </p:cNvPr>
          <p:cNvPicPr>
            <a:picLocks noChangeAspect="1"/>
          </p:cNvPicPr>
          <p:nvPr/>
        </p:nvPicPr>
        <p:blipFill>
          <a:blip r:embed="rId3"/>
          <a:stretch>
            <a:fillRect/>
          </a:stretch>
        </p:blipFill>
        <p:spPr>
          <a:xfrm>
            <a:off x="2015413" y="1546643"/>
            <a:ext cx="7349939" cy="1875293"/>
          </a:xfrm>
          <a:prstGeom prst="rect">
            <a:avLst/>
          </a:prstGeom>
        </p:spPr>
      </p:pic>
      <p:pic>
        <p:nvPicPr>
          <p:cNvPr id="8" name="그림 7">
            <a:extLst>
              <a:ext uri="{FF2B5EF4-FFF2-40B4-BE49-F238E27FC236}">
                <a16:creationId xmlns:a16="http://schemas.microsoft.com/office/drawing/2014/main" id="{3036875E-0170-454B-A7D2-BC2B8C6E3759}"/>
              </a:ext>
            </a:extLst>
          </p:cNvPr>
          <p:cNvPicPr>
            <a:picLocks noChangeAspect="1"/>
          </p:cNvPicPr>
          <p:nvPr/>
        </p:nvPicPr>
        <p:blipFill>
          <a:blip r:embed="rId4"/>
          <a:stretch>
            <a:fillRect/>
          </a:stretch>
        </p:blipFill>
        <p:spPr>
          <a:xfrm>
            <a:off x="2233729" y="3421936"/>
            <a:ext cx="6984916" cy="1773334"/>
          </a:xfrm>
          <a:prstGeom prst="rect">
            <a:avLst/>
          </a:prstGeom>
        </p:spPr>
      </p:pic>
      <p:sp>
        <p:nvSpPr>
          <p:cNvPr id="9" name="TextBox 8">
            <a:extLst>
              <a:ext uri="{FF2B5EF4-FFF2-40B4-BE49-F238E27FC236}">
                <a16:creationId xmlns:a16="http://schemas.microsoft.com/office/drawing/2014/main" id="{3973E42E-E649-4EE4-8A7A-240A04F3D32B}"/>
              </a:ext>
            </a:extLst>
          </p:cNvPr>
          <p:cNvSpPr txBox="1"/>
          <p:nvPr/>
        </p:nvSpPr>
        <p:spPr>
          <a:xfrm>
            <a:off x="2233729" y="5553088"/>
            <a:ext cx="8363138" cy="1015663"/>
          </a:xfrm>
          <a:prstGeom prst="rect">
            <a:avLst/>
          </a:prstGeom>
          <a:noFill/>
        </p:spPr>
        <p:txBody>
          <a:bodyPr wrap="square" rtlCol="0">
            <a:spAutoFit/>
          </a:bodyPr>
          <a:lstStyle/>
          <a:p>
            <a:r>
              <a:rPr kumimoji="1" lang="en-US" altLang="ko-KR" sz="2000" b="1" dirty="0">
                <a:latin typeface="Apple SD Gothic Neo" panose="02000300000000000000" pitchFamily="2" charset="-127"/>
                <a:ea typeface="Apple SD Gothic Neo" panose="02000300000000000000" pitchFamily="2" charset="-127"/>
              </a:rPr>
              <a:t>Ensemble with same model is not effective.</a:t>
            </a:r>
          </a:p>
          <a:p>
            <a:r>
              <a:rPr kumimoji="1" lang="en-US" altLang="ko-KR" sz="2000" b="1" dirty="0">
                <a:latin typeface="Apple SD Gothic Neo" panose="02000300000000000000" pitchFamily="2" charset="-127"/>
                <a:ea typeface="Apple SD Gothic Neo" panose="02000300000000000000" pitchFamily="2" charset="-127"/>
              </a:rPr>
              <a:t>Sometimes it was even worse compare to the individual model.</a:t>
            </a:r>
          </a:p>
          <a:p>
            <a:endParaRPr kumimoji="1" lang="en-US" altLang="ko-KR" sz="2000" b="1" dirty="0">
              <a:latin typeface="Apple SD Gothic Neo" panose="02000300000000000000" pitchFamily="2" charset="-127"/>
              <a:ea typeface="Apple SD Gothic Neo" panose="02000300000000000000" pitchFamily="2" charset="-127"/>
            </a:endParaRPr>
          </a:p>
        </p:txBody>
      </p:sp>
    </p:spTree>
    <p:extLst>
      <p:ext uri="{BB962C8B-B14F-4D97-AF65-F5344CB8AC3E}">
        <p14:creationId xmlns:p14="http://schemas.microsoft.com/office/powerpoint/2010/main" val="24233139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6" name="Shape 206"/>
          <p:cNvSpPr txBox="1"/>
          <p:nvPr/>
        </p:nvSpPr>
        <p:spPr>
          <a:xfrm>
            <a:off x="457199" y="457200"/>
            <a:ext cx="10739535" cy="831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4800" b="1" dirty="0">
                <a:solidFill>
                  <a:srgbClr val="999999"/>
                </a:solidFill>
                <a:latin typeface="Arial"/>
                <a:ea typeface="Arial"/>
                <a:cs typeface="Arial"/>
                <a:sym typeface="Arial"/>
              </a:rPr>
              <a:t>Ensemble Between Different Model</a:t>
            </a:r>
            <a:endParaRPr sz="4800" b="1" dirty="0">
              <a:solidFill>
                <a:srgbClr val="999999"/>
              </a:solidFill>
              <a:latin typeface="Arial"/>
              <a:ea typeface="Arial"/>
              <a:cs typeface="Arial"/>
              <a:sym typeface="Arial"/>
            </a:endParaRPr>
          </a:p>
        </p:txBody>
      </p:sp>
      <p:pic>
        <p:nvPicPr>
          <p:cNvPr id="7" name="그림 6">
            <a:extLst>
              <a:ext uri="{FF2B5EF4-FFF2-40B4-BE49-F238E27FC236}">
                <a16:creationId xmlns:a16="http://schemas.microsoft.com/office/drawing/2014/main" id="{A1A4B027-2A60-47ED-BFEE-A45DCCED7D88}"/>
              </a:ext>
            </a:extLst>
          </p:cNvPr>
          <p:cNvPicPr>
            <a:picLocks noChangeAspect="1"/>
          </p:cNvPicPr>
          <p:nvPr/>
        </p:nvPicPr>
        <p:blipFill>
          <a:blip r:embed="rId3"/>
          <a:stretch>
            <a:fillRect/>
          </a:stretch>
        </p:blipFill>
        <p:spPr>
          <a:xfrm>
            <a:off x="534587" y="1823622"/>
            <a:ext cx="11122826" cy="2160549"/>
          </a:xfrm>
          <a:prstGeom prst="rect">
            <a:avLst/>
          </a:prstGeom>
        </p:spPr>
      </p:pic>
      <p:sp>
        <p:nvSpPr>
          <p:cNvPr id="10" name="TextBox 9">
            <a:extLst>
              <a:ext uri="{FF2B5EF4-FFF2-40B4-BE49-F238E27FC236}">
                <a16:creationId xmlns:a16="http://schemas.microsoft.com/office/drawing/2014/main" id="{DB2E4B43-3DBD-43E0-87A5-569F4DDCF653}"/>
              </a:ext>
            </a:extLst>
          </p:cNvPr>
          <p:cNvSpPr txBox="1"/>
          <p:nvPr/>
        </p:nvSpPr>
        <p:spPr>
          <a:xfrm>
            <a:off x="617881" y="4232022"/>
            <a:ext cx="7898397" cy="2246769"/>
          </a:xfrm>
          <a:prstGeom prst="rect">
            <a:avLst/>
          </a:prstGeom>
          <a:noFill/>
        </p:spPr>
        <p:txBody>
          <a:bodyPr wrap="square" rtlCol="0">
            <a:spAutoFit/>
          </a:bodyPr>
          <a:lstStyle/>
          <a:p>
            <a:r>
              <a:rPr kumimoji="1" lang="en-US" altLang="ko-KR" sz="2000" b="1" dirty="0">
                <a:latin typeface="Apple SD Gothic Neo" panose="02000300000000000000" pitchFamily="2" charset="-127"/>
                <a:ea typeface="Apple SD Gothic Neo" panose="02000300000000000000" pitchFamily="2" charset="-127"/>
              </a:rPr>
              <a:t>Ensemble between different model was very effective.</a:t>
            </a:r>
          </a:p>
          <a:p>
            <a:endParaRPr kumimoji="1" lang="en-US" altLang="ko-KR" sz="2000" b="1" dirty="0">
              <a:latin typeface="Apple SD Gothic Neo" panose="02000300000000000000" pitchFamily="2" charset="-127"/>
              <a:ea typeface="Apple SD Gothic Neo" panose="02000300000000000000" pitchFamily="2" charset="-127"/>
            </a:endParaRPr>
          </a:p>
          <a:p>
            <a:r>
              <a:rPr kumimoji="1" lang="en-US" altLang="ko-KR" sz="2000" b="1" dirty="0">
                <a:latin typeface="Apple SD Gothic Neo" panose="02000300000000000000" pitchFamily="2" charset="-127"/>
                <a:ea typeface="Apple SD Gothic Neo" panose="02000300000000000000" pitchFamily="2" charset="-127"/>
              </a:rPr>
              <a:t>In democratic majority voting ensemble, </a:t>
            </a:r>
            <a:r>
              <a:rPr kumimoji="1" lang="en-US" altLang="ko-KR" sz="2000" b="1" dirty="0" err="1">
                <a:latin typeface="Apple SD Gothic Neo" panose="02000300000000000000" pitchFamily="2" charset="-127"/>
                <a:ea typeface="Apple SD Gothic Neo" panose="02000300000000000000" pitchFamily="2" charset="-127"/>
              </a:rPr>
              <a:t>mAP</a:t>
            </a:r>
            <a:r>
              <a:rPr kumimoji="1" lang="en-US" altLang="ko-KR" sz="2000" b="1" dirty="0">
                <a:latin typeface="Apple SD Gothic Neo" panose="02000300000000000000" pitchFamily="2" charset="-127"/>
                <a:ea typeface="Apple SD Gothic Neo" panose="02000300000000000000" pitchFamily="2" charset="-127"/>
              </a:rPr>
              <a:t> = 0.21378.</a:t>
            </a:r>
          </a:p>
          <a:p>
            <a:r>
              <a:rPr kumimoji="1" lang="en-US" altLang="ko-KR" sz="2000" b="1" dirty="0">
                <a:latin typeface="Apple SD Gothic Neo" panose="02000300000000000000" pitchFamily="2" charset="-127"/>
                <a:ea typeface="Apple SD Gothic Neo" panose="02000300000000000000" pitchFamily="2" charset="-127"/>
              </a:rPr>
              <a:t>In Weighted majority voting ensemble, </a:t>
            </a:r>
            <a:r>
              <a:rPr kumimoji="1" lang="en-US" altLang="ko-KR" sz="2000" b="1" dirty="0" err="1">
                <a:latin typeface="Apple SD Gothic Neo" panose="02000300000000000000" pitchFamily="2" charset="-127"/>
                <a:ea typeface="Apple SD Gothic Neo" panose="02000300000000000000" pitchFamily="2" charset="-127"/>
              </a:rPr>
              <a:t>mAP</a:t>
            </a:r>
            <a:r>
              <a:rPr kumimoji="1" lang="en-US" altLang="ko-KR" sz="2000" b="1" dirty="0">
                <a:latin typeface="Apple SD Gothic Neo" panose="02000300000000000000" pitchFamily="2" charset="-127"/>
                <a:ea typeface="Apple SD Gothic Neo" panose="02000300000000000000" pitchFamily="2" charset="-127"/>
              </a:rPr>
              <a:t> = 0.21746.</a:t>
            </a:r>
          </a:p>
          <a:p>
            <a:endParaRPr kumimoji="1" lang="en-US" altLang="ko-KR" sz="2000" b="1" dirty="0">
              <a:latin typeface="Apple SD Gothic Neo" panose="02000300000000000000" pitchFamily="2" charset="-127"/>
              <a:ea typeface="Apple SD Gothic Neo" panose="02000300000000000000" pitchFamily="2" charset="-127"/>
            </a:endParaRPr>
          </a:p>
          <a:p>
            <a:r>
              <a:rPr kumimoji="1" lang="en-US" altLang="ko-KR" sz="2000" b="1" dirty="0">
                <a:latin typeface="Apple SD Gothic Neo" panose="02000300000000000000" pitchFamily="2" charset="-127"/>
                <a:ea typeface="Apple SD Gothic Neo" panose="02000300000000000000" pitchFamily="2" charset="-127"/>
              </a:rPr>
              <a:t>This score ranked 21th / 1499 in Kaggle RSNA Competition.</a:t>
            </a:r>
          </a:p>
          <a:p>
            <a:endParaRPr kumimoji="1" lang="en-US" altLang="ko-KR" sz="2000" b="1" dirty="0">
              <a:latin typeface="Apple SD Gothic Neo" panose="02000300000000000000" pitchFamily="2" charset="-127"/>
              <a:ea typeface="Apple SD Gothic Neo" panose="02000300000000000000" pitchFamily="2" charset="-127"/>
            </a:endParaRPr>
          </a:p>
        </p:txBody>
      </p:sp>
    </p:spTree>
    <p:extLst>
      <p:ext uri="{BB962C8B-B14F-4D97-AF65-F5344CB8AC3E}">
        <p14:creationId xmlns:p14="http://schemas.microsoft.com/office/powerpoint/2010/main" val="38159464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cxnSp>
        <p:nvCxnSpPr>
          <p:cNvPr id="114" name="Shape 114"/>
          <p:cNvCxnSpPr/>
          <p:nvPr/>
        </p:nvCxnSpPr>
        <p:spPr>
          <a:xfrm>
            <a:off x="3286442" y="2803401"/>
            <a:ext cx="2633400" cy="6300"/>
          </a:xfrm>
          <a:prstGeom prst="straightConnector1">
            <a:avLst/>
          </a:prstGeom>
          <a:noFill/>
          <a:ln w="57150" cap="flat" cmpd="sng">
            <a:solidFill>
              <a:srgbClr val="D8D8D8"/>
            </a:solidFill>
            <a:prstDash val="solid"/>
            <a:miter lim="800000"/>
            <a:headEnd type="none" w="sm" len="sm"/>
            <a:tailEnd type="none" w="sm" len="sm"/>
          </a:ln>
        </p:spPr>
      </p:cxnSp>
      <p:sp>
        <p:nvSpPr>
          <p:cNvPr id="115" name="Shape 115"/>
          <p:cNvSpPr txBox="1"/>
          <p:nvPr/>
        </p:nvSpPr>
        <p:spPr>
          <a:xfrm>
            <a:off x="3286450" y="2389690"/>
            <a:ext cx="2154230" cy="276300"/>
          </a:xfrm>
          <a:prstGeom prst="rect">
            <a:avLst/>
          </a:prstGeom>
          <a:noFill/>
          <a:ln>
            <a:noFill/>
          </a:ln>
        </p:spPr>
        <p:txBody>
          <a:bodyPr spcFirstLastPara="1" wrap="square" lIns="91425" tIns="45700" rIns="91425" bIns="45700" anchor="t" anchorCtr="0">
            <a:noAutofit/>
          </a:bodyPr>
          <a:lstStyle/>
          <a:p>
            <a:pPr marL="0" marR="0" lvl="0" indent="0" rtl="0">
              <a:spcBef>
                <a:spcPts val="0"/>
              </a:spcBef>
              <a:spcAft>
                <a:spcPts val="0"/>
              </a:spcAft>
              <a:buNone/>
            </a:pPr>
            <a:r>
              <a:rPr lang="en-US" sz="2000" b="1" dirty="0">
                <a:solidFill>
                  <a:schemeClr val="dk2"/>
                </a:solidFill>
              </a:rPr>
              <a:t>01. Introduction</a:t>
            </a:r>
            <a:endParaRPr sz="2000" b="1" dirty="0">
              <a:solidFill>
                <a:schemeClr val="dk2"/>
              </a:solidFill>
              <a:latin typeface="Arial"/>
              <a:ea typeface="Arial"/>
              <a:cs typeface="Arial"/>
              <a:sym typeface="Arial"/>
            </a:endParaRPr>
          </a:p>
        </p:txBody>
      </p:sp>
      <p:sp>
        <p:nvSpPr>
          <p:cNvPr id="116" name="Shape 116"/>
          <p:cNvSpPr txBox="1"/>
          <p:nvPr/>
        </p:nvSpPr>
        <p:spPr>
          <a:xfrm>
            <a:off x="674552" y="637111"/>
            <a:ext cx="7578600" cy="831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4800" b="1">
                <a:solidFill>
                  <a:srgbClr val="999999"/>
                </a:solidFill>
              </a:rPr>
              <a:t>INDEX</a:t>
            </a:r>
            <a:endParaRPr sz="4800" b="1">
              <a:solidFill>
                <a:srgbClr val="999999"/>
              </a:solidFill>
            </a:endParaRPr>
          </a:p>
        </p:txBody>
      </p:sp>
      <p:cxnSp>
        <p:nvCxnSpPr>
          <p:cNvPr id="117" name="Shape 117"/>
          <p:cNvCxnSpPr/>
          <p:nvPr/>
        </p:nvCxnSpPr>
        <p:spPr>
          <a:xfrm rot="10800000" flipH="1">
            <a:off x="3286442" y="4111001"/>
            <a:ext cx="2633400" cy="16500"/>
          </a:xfrm>
          <a:prstGeom prst="straightConnector1">
            <a:avLst/>
          </a:prstGeom>
          <a:noFill/>
          <a:ln w="57150" cap="flat" cmpd="sng">
            <a:solidFill>
              <a:srgbClr val="D8D8D8"/>
            </a:solidFill>
            <a:prstDash val="solid"/>
            <a:miter lim="800000"/>
            <a:headEnd type="none" w="sm" len="sm"/>
            <a:tailEnd type="none" w="sm" len="sm"/>
          </a:ln>
        </p:spPr>
      </p:cxnSp>
      <p:sp>
        <p:nvSpPr>
          <p:cNvPr id="118" name="Shape 118"/>
          <p:cNvSpPr txBox="1"/>
          <p:nvPr/>
        </p:nvSpPr>
        <p:spPr>
          <a:xfrm>
            <a:off x="3278950" y="3697294"/>
            <a:ext cx="2551500" cy="305996"/>
          </a:xfrm>
          <a:prstGeom prst="rect">
            <a:avLst/>
          </a:prstGeom>
          <a:noFill/>
          <a:ln>
            <a:noFill/>
          </a:ln>
        </p:spPr>
        <p:txBody>
          <a:bodyPr spcFirstLastPara="1" wrap="square" lIns="91425" tIns="45700" rIns="91425" bIns="45700" anchor="t" anchorCtr="0">
            <a:noAutofit/>
          </a:bodyPr>
          <a:lstStyle/>
          <a:p>
            <a:pPr marL="0" marR="0" lvl="0" indent="0" rtl="0">
              <a:spcBef>
                <a:spcPts val="0"/>
              </a:spcBef>
              <a:spcAft>
                <a:spcPts val="0"/>
              </a:spcAft>
              <a:buNone/>
            </a:pPr>
            <a:r>
              <a:rPr lang="en-US" sz="2000" b="1" dirty="0">
                <a:solidFill>
                  <a:schemeClr val="dk2"/>
                </a:solidFill>
              </a:rPr>
              <a:t>03. Methodology</a:t>
            </a:r>
            <a:endParaRPr sz="2000" b="1" dirty="0">
              <a:solidFill>
                <a:schemeClr val="dk2"/>
              </a:solidFill>
              <a:latin typeface="Arial"/>
              <a:ea typeface="Arial"/>
              <a:cs typeface="Arial"/>
              <a:sym typeface="Arial"/>
            </a:endParaRPr>
          </a:p>
        </p:txBody>
      </p:sp>
      <p:cxnSp>
        <p:nvCxnSpPr>
          <p:cNvPr id="119" name="Shape 119"/>
          <p:cNvCxnSpPr/>
          <p:nvPr/>
        </p:nvCxnSpPr>
        <p:spPr>
          <a:xfrm rot="10800000" flipH="1">
            <a:off x="7031736" y="4106963"/>
            <a:ext cx="2633400" cy="20400"/>
          </a:xfrm>
          <a:prstGeom prst="straightConnector1">
            <a:avLst/>
          </a:prstGeom>
          <a:noFill/>
          <a:ln w="57150" cap="flat" cmpd="sng">
            <a:solidFill>
              <a:srgbClr val="D8D8D8"/>
            </a:solidFill>
            <a:prstDash val="solid"/>
            <a:miter lim="800000"/>
            <a:headEnd type="none" w="sm" len="sm"/>
            <a:tailEnd type="none" w="sm" len="sm"/>
          </a:ln>
        </p:spPr>
      </p:cxnSp>
      <p:cxnSp>
        <p:nvCxnSpPr>
          <p:cNvPr id="120" name="Shape 120"/>
          <p:cNvCxnSpPr/>
          <p:nvPr/>
        </p:nvCxnSpPr>
        <p:spPr>
          <a:xfrm rot="10800000" flipH="1">
            <a:off x="7023200" y="2803540"/>
            <a:ext cx="2633400" cy="18900"/>
          </a:xfrm>
          <a:prstGeom prst="straightConnector1">
            <a:avLst/>
          </a:prstGeom>
          <a:noFill/>
          <a:ln w="57150" cap="flat" cmpd="sng">
            <a:solidFill>
              <a:srgbClr val="D8D8D8"/>
            </a:solidFill>
            <a:prstDash val="solid"/>
            <a:miter lim="800000"/>
            <a:headEnd type="none" w="sm" len="sm"/>
            <a:tailEnd type="none" w="sm" len="sm"/>
          </a:ln>
        </p:spPr>
      </p:cxnSp>
      <p:sp>
        <p:nvSpPr>
          <p:cNvPr id="121" name="Shape 121"/>
          <p:cNvSpPr txBox="1"/>
          <p:nvPr/>
        </p:nvSpPr>
        <p:spPr>
          <a:xfrm>
            <a:off x="7030350" y="2389690"/>
            <a:ext cx="2856300" cy="307800"/>
          </a:xfrm>
          <a:prstGeom prst="rect">
            <a:avLst/>
          </a:prstGeom>
          <a:noFill/>
          <a:ln>
            <a:noFill/>
          </a:ln>
        </p:spPr>
        <p:txBody>
          <a:bodyPr spcFirstLastPara="1" wrap="square" lIns="91425" tIns="45700" rIns="91425" bIns="45700" anchor="t" anchorCtr="0">
            <a:noAutofit/>
          </a:bodyPr>
          <a:lstStyle/>
          <a:p>
            <a:pPr marL="0" marR="0" lvl="0" indent="0" rtl="0">
              <a:spcBef>
                <a:spcPts val="0"/>
              </a:spcBef>
              <a:spcAft>
                <a:spcPts val="0"/>
              </a:spcAft>
              <a:buNone/>
            </a:pPr>
            <a:r>
              <a:rPr lang="en-US" sz="2000" b="1" dirty="0">
                <a:solidFill>
                  <a:schemeClr val="dk2"/>
                </a:solidFill>
              </a:rPr>
              <a:t>02. Related Work</a:t>
            </a:r>
            <a:endParaRPr sz="2000" b="1" dirty="0">
              <a:solidFill>
                <a:schemeClr val="dk2"/>
              </a:solidFill>
              <a:latin typeface="Arial"/>
              <a:ea typeface="Arial"/>
              <a:cs typeface="Arial"/>
              <a:sym typeface="Arial"/>
            </a:endParaRPr>
          </a:p>
        </p:txBody>
      </p:sp>
      <p:sp>
        <p:nvSpPr>
          <p:cNvPr id="122" name="Shape 122"/>
          <p:cNvSpPr txBox="1"/>
          <p:nvPr/>
        </p:nvSpPr>
        <p:spPr>
          <a:xfrm>
            <a:off x="7031725" y="3695490"/>
            <a:ext cx="2551500" cy="307800"/>
          </a:xfrm>
          <a:prstGeom prst="rect">
            <a:avLst/>
          </a:prstGeom>
          <a:noFill/>
          <a:ln>
            <a:noFill/>
          </a:ln>
        </p:spPr>
        <p:txBody>
          <a:bodyPr spcFirstLastPara="1" wrap="square" lIns="91425" tIns="45700" rIns="91425" bIns="45700" anchor="t" anchorCtr="0">
            <a:noAutofit/>
          </a:bodyPr>
          <a:lstStyle/>
          <a:p>
            <a:pPr marL="0" lvl="0" indent="0" rtl="0">
              <a:spcBef>
                <a:spcPts val="0"/>
              </a:spcBef>
              <a:spcAft>
                <a:spcPts val="0"/>
              </a:spcAft>
              <a:buClr>
                <a:schemeClr val="dk1"/>
              </a:buClr>
              <a:buFont typeface="Arial"/>
              <a:buNone/>
            </a:pPr>
            <a:r>
              <a:rPr lang="en-US" sz="2000" b="1" dirty="0">
                <a:solidFill>
                  <a:schemeClr val="dk2"/>
                </a:solidFill>
              </a:rPr>
              <a:t>04. Experiment</a:t>
            </a:r>
            <a:endParaRPr sz="2000" b="1" dirty="0">
              <a:solidFill>
                <a:schemeClr val="dk2"/>
              </a:solidFill>
            </a:endParaRPr>
          </a:p>
        </p:txBody>
      </p:sp>
      <p:cxnSp>
        <p:nvCxnSpPr>
          <p:cNvPr id="11" name="Shape 119">
            <a:extLst>
              <a:ext uri="{FF2B5EF4-FFF2-40B4-BE49-F238E27FC236}">
                <a16:creationId xmlns:a16="http://schemas.microsoft.com/office/drawing/2014/main" id="{6E105291-B71A-0549-BFDC-054205A4D431}"/>
              </a:ext>
            </a:extLst>
          </p:cNvPr>
          <p:cNvCxnSpPr/>
          <p:nvPr/>
        </p:nvCxnSpPr>
        <p:spPr>
          <a:xfrm rot="10800000" flipH="1">
            <a:off x="3297936" y="5506367"/>
            <a:ext cx="2633400" cy="20400"/>
          </a:xfrm>
          <a:prstGeom prst="straightConnector1">
            <a:avLst/>
          </a:prstGeom>
          <a:noFill/>
          <a:ln w="57150" cap="flat" cmpd="sng">
            <a:solidFill>
              <a:srgbClr val="D8D8D8"/>
            </a:solidFill>
            <a:prstDash val="solid"/>
            <a:miter lim="800000"/>
            <a:headEnd type="none" w="sm" len="sm"/>
            <a:tailEnd type="none" w="sm" len="sm"/>
          </a:ln>
        </p:spPr>
      </p:cxnSp>
      <p:sp>
        <p:nvSpPr>
          <p:cNvPr id="12" name="Shape 122">
            <a:extLst>
              <a:ext uri="{FF2B5EF4-FFF2-40B4-BE49-F238E27FC236}">
                <a16:creationId xmlns:a16="http://schemas.microsoft.com/office/drawing/2014/main" id="{D7ABE36C-E1D3-0140-B51C-7D28BA949BD1}"/>
              </a:ext>
            </a:extLst>
          </p:cNvPr>
          <p:cNvSpPr txBox="1"/>
          <p:nvPr/>
        </p:nvSpPr>
        <p:spPr>
          <a:xfrm>
            <a:off x="3297925" y="5094894"/>
            <a:ext cx="2551500" cy="307800"/>
          </a:xfrm>
          <a:prstGeom prst="rect">
            <a:avLst/>
          </a:prstGeom>
          <a:noFill/>
          <a:ln>
            <a:noFill/>
          </a:ln>
        </p:spPr>
        <p:txBody>
          <a:bodyPr spcFirstLastPara="1" wrap="square" lIns="91425" tIns="45700" rIns="91425" bIns="45700" anchor="t" anchorCtr="0">
            <a:noAutofit/>
          </a:bodyPr>
          <a:lstStyle/>
          <a:p>
            <a:pPr marL="0" lvl="0" indent="0" rtl="0">
              <a:spcBef>
                <a:spcPts val="0"/>
              </a:spcBef>
              <a:spcAft>
                <a:spcPts val="0"/>
              </a:spcAft>
              <a:buClr>
                <a:schemeClr val="dk1"/>
              </a:buClr>
              <a:buFont typeface="Arial"/>
              <a:buNone/>
            </a:pPr>
            <a:r>
              <a:rPr lang="en-US" sz="2000" b="1" dirty="0">
                <a:solidFill>
                  <a:schemeClr val="dk2"/>
                </a:solidFill>
              </a:rPr>
              <a:t>0</a:t>
            </a:r>
            <a:r>
              <a:rPr lang="en-US" altLang="ko-KR" sz="2000" b="1" dirty="0">
                <a:solidFill>
                  <a:schemeClr val="dk2"/>
                </a:solidFill>
              </a:rPr>
              <a:t>5</a:t>
            </a:r>
            <a:r>
              <a:rPr lang="en-US" sz="2000" b="1" dirty="0">
                <a:solidFill>
                  <a:schemeClr val="dk2"/>
                </a:solidFill>
              </a:rPr>
              <a:t>. Conclusion</a:t>
            </a:r>
            <a:endParaRPr sz="2000" b="1" dirty="0">
              <a:solidFill>
                <a:schemeClr val="dk2"/>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Shape 302"/>
          <p:cNvSpPr/>
          <p:nvPr/>
        </p:nvSpPr>
        <p:spPr>
          <a:xfrm>
            <a:off x="0" y="4319925"/>
            <a:ext cx="12198000" cy="2538000"/>
          </a:xfrm>
          <a:prstGeom prst="rect">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3" name="Shape 303"/>
          <p:cNvSpPr/>
          <p:nvPr/>
        </p:nvSpPr>
        <p:spPr>
          <a:xfrm>
            <a:off x="0" y="75"/>
            <a:ext cx="12198000" cy="4320000"/>
          </a:xfrm>
          <a:prstGeom prst="rect">
            <a:avLst/>
          </a:prstGeom>
          <a:solidFill>
            <a:srgbClr val="EFEFE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304" name="Shape 304"/>
          <p:cNvSpPr txBox="1"/>
          <p:nvPr/>
        </p:nvSpPr>
        <p:spPr>
          <a:xfrm>
            <a:off x="0" y="0"/>
            <a:ext cx="12198000" cy="68580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4800" b="1" dirty="0">
                <a:solidFill>
                  <a:srgbClr val="666666"/>
                </a:solidFill>
              </a:rPr>
              <a:t>4. Experiments</a:t>
            </a:r>
            <a:endParaRPr sz="4800" b="1" dirty="0">
              <a:solidFill>
                <a:srgbClr val="666666"/>
              </a:solidFill>
              <a:latin typeface="Arial"/>
              <a:ea typeface="Arial"/>
              <a:cs typeface="Arial"/>
              <a:sym typeface="Arial"/>
            </a:endParaRPr>
          </a:p>
        </p:txBody>
      </p:sp>
      <p:sp>
        <p:nvSpPr>
          <p:cNvPr id="305" name="Shape 305"/>
          <p:cNvSpPr/>
          <p:nvPr/>
        </p:nvSpPr>
        <p:spPr>
          <a:xfrm>
            <a:off x="0" y="4154300"/>
            <a:ext cx="12198000" cy="165900"/>
          </a:xfrm>
          <a:prstGeom prst="rect">
            <a:avLst/>
          </a:prstGeom>
          <a:solidFill>
            <a:srgbClr val="B7B7B7"/>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6" name="Shape 206"/>
          <p:cNvSpPr txBox="1"/>
          <p:nvPr/>
        </p:nvSpPr>
        <p:spPr>
          <a:xfrm>
            <a:off x="457199" y="457200"/>
            <a:ext cx="10739535" cy="831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4800" b="1" dirty="0">
                <a:solidFill>
                  <a:srgbClr val="999999"/>
                </a:solidFill>
              </a:rPr>
              <a:t>Training </a:t>
            </a:r>
            <a:r>
              <a:rPr lang="en-US" sz="4800" b="1" dirty="0">
                <a:solidFill>
                  <a:srgbClr val="999999"/>
                </a:solidFill>
                <a:latin typeface="Arial"/>
                <a:ea typeface="Arial"/>
                <a:cs typeface="Arial"/>
                <a:sym typeface="Arial"/>
              </a:rPr>
              <a:t>Data</a:t>
            </a:r>
            <a:endParaRPr sz="4800" b="1" dirty="0">
              <a:solidFill>
                <a:srgbClr val="999999"/>
              </a:solidFill>
              <a:latin typeface="Arial"/>
              <a:ea typeface="Arial"/>
              <a:cs typeface="Arial"/>
              <a:sym typeface="Arial"/>
            </a:endParaRPr>
          </a:p>
        </p:txBody>
      </p:sp>
      <p:sp>
        <p:nvSpPr>
          <p:cNvPr id="6" name="TextBox 5">
            <a:extLst>
              <a:ext uri="{FF2B5EF4-FFF2-40B4-BE49-F238E27FC236}">
                <a16:creationId xmlns:a16="http://schemas.microsoft.com/office/drawing/2014/main" id="{C6C684C9-D0FE-413B-AE74-69495AB0AA64}"/>
              </a:ext>
            </a:extLst>
          </p:cNvPr>
          <p:cNvSpPr txBox="1"/>
          <p:nvPr/>
        </p:nvSpPr>
        <p:spPr>
          <a:xfrm>
            <a:off x="5645020" y="2395565"/>
            <a:ext cx="6475827" cy="3170099"/>
          </a:xfrm>
          <a:prstGeom prst="rect">
            <a:avLst/>
          </a:prstGeom>
          <a:noFill/>
        </p:spPr>
        <p:txBody>
          <a:bodyPr wrap="square" rtlCol="0">
            <a:spAutoFit/>
          </a:bodyPr>
          <a:lstStyle/>
          <a:p>
            <a:r>
              <a:rPr kumimoji="1" lang="en-US" altLang="ko-KR" sz="2000" b="1" dirty="0">
                <a:latin typeface="Apple SD Gothic Neo" panose="02000300000000000000" pitchFamily="2" charset="-127"/>
                <a:ea typeface="Apple SD Gothic Neo" panose="02000300000000000000" pitchFamily="2" charset="-127"/>
              </a:rPr>
              <a:t>The dataset for this experiment is a subset of the NIH dataset, which is available from the Kaggle.</a:t>
            </a:r>
          </a:p>
          <a:p>
            <a:endParaRPr kumimoji="1" lang="en-US" altLang="ko-KR" sz="2000" b="1" dirty="0">
              <a:latin typeface="Apple SD Gothic Neo" panose="02000300000000000000" pitchFamily="2" charset="-127"/>
              <a:ea typeface="Apple SD Gothic Neo" panose="02000300000000000000" pitchFamily="2" charset="-127"/>
            </a:endParaRPr>
          </a:p>
          <a:p>
            <a:r>
              <a:rPr kumimoji="1" lang="en-US" altLang="ko-KR" sz="2000" b="1" dirty="0">
                <a:latin typeface="Apple SD Gothic Neo" panose="02000300000000000000" pitchFamily="2" charset="-127"/>
                <a:ea typeface="Apple SD Gothic Neo" panose="02000300000000000000" pitchFamily="2" charset="-127"/>
              </a:rPr>
              <a:t>The total number of CXR images is 25,684 and the total number of lung opacity bounding boxes is 28,989. </a:t>
            </a:r>
          </a:p>
          <a:p>
            <a:endParaRPr kumimoji="1" lang="en-US" altLang="ko-KR" sz="2000" b="1" dirty="0">
              <a:latin typeface="Apple SD Gothic Neo" panose="02000300000000000000" pitchFamily="2" charset="-127"/>
              <a:ea typeface="Apple SD Gothic Neo" panose="02000300000000000000" pitchFamily="2" charset="-127"/>
            </a:endParaRPr>
          </a:p>
          <a:p>
            <a:r>
              <a:rPr kumimoji="1" lang="en-US" altLang="ko-KR" sz="2000" b="1" dirty="0">
                <a:latin typeface="Apple SD Gothic Neo" panose="02000300000000000000" pitchFamily="2" charset="-127"/>
                <a:ea typeface="Apple SD Gothic Neo" panose="02000300000000000000" pitchFamily="2" charset="-127"/>
              </a:rPr>
              <a:t>The bounding boxes within an image are classified into three classes based on the presence or absence of Pneumonia. </a:t>
            </a:r>
          </a:p>
        </p:txBody>
      </p:sp>
      <p:pic>
        <p:nvPicPr>
          <p:cNvPr id="2" name="그림 1">
            <a:extLst>
              <a:ext uri="{FF2B5EF4-FFF2-40B4-BE49-F238E27FC236}">
                <a16:creationId xmlns:a16="http://schemas.microsoft.com/office/drawing/2014/main" id="{E9E21D1A-62CC-4AFF-B418-AC0C704777A2}"/>
              </a:ext>
            </a:extLst>
          </p:cNvPr>
          <p:cNvPicPr>
            <a:picLocks noChangeAspect="1"/>
          </p:cNvPicPr>
          <p:nvPr/>
        </p:nvPicPr>
        <p:blipFill>
          <a:blip r:embed="rId3"/>
          <a:stretch>
            <a:fillRect/>
          </a:stretch>
        </p:blipFill>
        <p:spPr>
          <a:xfrm>
            <a:off x="572535" y="1703236"/>
            <a:ext cx="4857881" cy="4697564"/>
          </a:xfrm>
          <a:prstGeom prst="rect">
            <a:avLst/>
          </a:prstGeom>
        </p:spPr>
      </p:pic>
    </p:spTree>
    <p:extLst>
      <p:ext uri="{BB962C8B-B14F-4D97-AF65-F5344CB8AC3E}">
        <p14:creationId xmlns:p14="http://schemas.microsoft.com/office/powerpoint/2010/main" val="13733149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5" name="Shape 175"/>
          <p:cNvSpPr txBox="1"/>
          <p:nvPr/>
        </p:nvSpPr>
        <p:spPr>
          <a:xfrm>
            <a:off x="457200" y="457200"/>
            <a:ext cx="7578600" cy="831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4800" b="1" dirty="0">
                <a:solidFill>
                  <a:srgbClr val="999999"/>
                </a:solidFill>
                <a:latin typeface="Arial"/>
                <a:ea typeface="Arial"/>
                <a:cs typeface="Arial"/>
                <a:sym typeface="Arial"/>
              </a:rPr>
              <a:t>Evaluation Metric : </a:t>
            </a:r>
            <a:r>
              <a:rPr lang="en-US" sz="4800" b="1" dirty="0" err="1">
                <a:solidFill>
                  <a:srgbClr val="999999"/>
                </a:solidFill>
                <a:latin typeface="Arial"/>
                <a:ea typeface="Arial"/>
                <a:cs typeface="Arial"/>
                <a:sym typeface="Arial"/>
              </a:rPr>
              <a:t>IoU</a:t>
            </a:r>
            <a:endParaRPr sz="4800" b="1" dirty="0">
              <a:solidFill>
                <a:srgbClr val="999999"/>
              </a:solidFill>
              <a:latin typeface="Arial"/>
              <a:ea typeface="Arial"/>
              <a:cs typeface="Arial"/>
              <a:sym typeface="Arial"/>
            </a:endParaRPr>
          </a:p>
        </p:txBody>
      </p:sp>
      <p:pic>
        <p:nvPicPr>
          <p:cNvPr id="5" name="그림 4">
            <a:extLst>
              <a:ext uri="{FF2B5EF4-FFF2-40B4-BE49-F238E27FC236}">
                <a16:creationId xmlns:a16="http://schemas.microsoft.com/office/drawing/2014/main" id="{53E498F9-8F5E-4CF7-A27B-45C1A0D69FEB}"/>
              </a:ext>
            </a:extLst>
          </p:cNvPr>
          <p:cNvPicPr>
            <a:picLocks noChangeAspect="1"/>
          </p:cNvPicPr>
          <p:nvPr/>
        </p:nvPicPr>
        <p:blipFill>
          <a:blip r:embed="rId3"/>
          <a:stretch>
            <a:fillRect/>
          </a:stretch>
        </p:blipFill>
        <p:spPr>
          <a:xfrm>
            <a:off x="643803" y="1940580"/>
            <a:ext cx="4198784" cy="3275052"/>
          </a:xfrm>
          <a:prstGeom prst="rect">
            <a:avLst/>
          </a:prstGeom>
        </p:spPr>
      </p:pic>
      <p:sp>
        <p:nvSpPr>
          <p:cNvPr id="6" name="TextBox 5">
            <a:extLst>
              <a:ext uri="{FF2B5EF4-FFF2-40B4-BE49-F238E27FC236}">
                <a16:creationId xmlns:a16="http://schemas.microsoft.com/office/drawing/2014/main" id="{5E4AC94C-23BE-4D2B-B609-72E21619C0C6}"/>
              </a:ext>
            </a:extLst>
          </p:cNvPr>
          <p:cNvSpPr txBox="1"/>
          <p:nvPr/>
        </p:nvSpPr>
        <p:spPr>
          <a:xfrm>
            <a:off x="5453851" y="4158766"/>
            <a:ext cx="6750589" cy="1631216"/>
          </a:xfrm>
          <a:prstGeom prst="rect">
            <a:avLst/>
          </a:prstGeom>
          <a:noFill/>
        </p:spPr>
        <p:txBody>
          <a:bodyPr wrap="square" rtlCol="0">
            <a:spAutoFit/>
          </a:bodyPr>
          <a:lstStyle/>
          <a:p>
            <a:r>
              <a:rPr lang="en-US" altLang="ko-KR" sz="2000" b="1" dirty="0">
                <a:latin typeface="Apple SD Gothic Neo" panose="02000300000000000000" pitchFamily="2" charset="-127"/>
                <a:ea typeface="Apple SD Gothic Neo" panose="02000300000000000000" pitchFamily="2" charset="-127"/>
                <a:cs typeface="Bodoni MT" panose="020F0502020204030204" pitchFamily="34" charset="0"/>
              </a:rPr>
              <a:t>We evaluated mean average precision(</a:t>
            </a:r>
            <a:r>
              <a:rPr lang="en-US" altLang="ko-KR" sz="2000" b="1" dirty="0" err="1">
                <a:latin typeface="Apple SD Gothic Neo" panose="02000300000000000000" pitchFamily="2" charset="-127"/>
                <a:ea typeface="Apple SD Gothic Neo" panose="02000300000000000000" pitchFamily="2" charset="-127"/>
                <a:cs typeface="Bodoni MT" panose="020F0502020204030204" pitchFamily="34" charset="0"/>
              </a:rPr>
              <a:t>mAP</a:t>
            </a:r>
            <a:r>
              <a:rPr lang="en-US" altLang="ko-KR" sz="2000" b="1" dirty="0">
                <a:latin typeface="Apple SD Gothic Neo" panose="02000300000000000000" pitchFamily="2" charset="-127"/>
                <a:ea typeface="Apple SD Gothic Neo" panose="02000300000000000000" pitchFamily="2" charset="-127"/>
                <a:cs typeface="Bodoni MT" panose="020F0502020204030204" pitchFamily="34" charset="0"/>
              </a:rPr>
              <a:t>) at different intersection over union (</a:t>
            </a:r>
            <a:r>
              <a:rPr lang="en-US" altLang="ko-KR" sz="2000" b="1" dirty="0" err="1">
                <a:latin typeface="Apple SD Gothic Neo" panose="02000300000000000000" pitchFamily="2" charset="-127"/>
                <a:ea typeface="Apple SD Gothic Neo" panose="02000300000000000000" pitchFamily="2" charset="-127"/>
                <a:cs typeface="Bodoni MT" panose="020F0502020204030204" pitchFamily="34" charset="0"/>
              </a:rPr>
              <a:t>IoU</a:t>
            </a:r>
            <a:r>
              <a:rPr lang="en-US" altLang="ko-KR" sz="2000" b="1" dirty="0">
                <a:latin typeface="Apple SD Gothic Neo" panose="02000300000000000000" pitchFamily="2" charset="-127"/>
                <a:ea typeface="Apple SD Gothic Neo" panose="02000300000000000000" pitchFamily="2" charset="-127"/>
                <a:cs typeface="Bodoni MT" panose="020F0502020204030204" pitchFamily="34" charset="0"/>
              </a:rPr>
              <a:t>) thresholds.</a:t>
            </a:r>
          </a:p>
          <a:p>
            <a:endParaRPr lang="en-US" altLang="ko-KR" sz="2000" b="1" dirty="0">
              <a:latin typeface="Apple SD Gothic Neo" panose="02000300000000000000" pitchFamily="2" charset="-127"/>
              <a:ea typeface="Apple SD Gothic Neo" panose="02000300000000000000" pitchFamily="2" charset="-127"/>
              <a:cs typeface="Bodoni MT" panose="020F0502020204030204" pitchFamily="34" charset="0"/>
            </a:endParaRPr>
          </a:p>
          <a:p>
            <a:endParaRPr lang="en-US" altLang="ko-KR" sz="2000" b="1" dirty="0">
              <a:latin typeface="Apple SD Gothic Neo" panose="02000300000000000000" pitchFamily="2" charset="-127"/>
              <a:ea typeface="Apple SD Gothic Neo" panose="02000300000000000000" pitchFamily="2" charset="-127"/>
              <a:cs typeface="Bodoni MT" panose="020F0502020204030204" pitchFamily="34" charset="0"/>
            </a:endParaRPr>
          </a:p>
          <a:p>
            <a:endParaRPr lang="en-US" altLang="ko-KR" sz="2000" b="1" dirty="0">
              <a:latin typeface="Apple SD Gothic Neo" panose="02000300000000000000" pitchFamily="2" charset="-127"/>
              <a:ea typeface="Apple SD Gothic Neo" panose="02000300000000000000" pitchFamily="2" charset="-127"/>
              <a:cs typeface="Bodoni MT" panose="020F0502020204030204" pitchFamily="34" charset="0"/>
            </a:endParaRPr>
          </a:p>
        </p:txBody>
      </p:sp>
      <p:pic>
        <p:nvPicPr>
          <p:cNvPr id="7" name="그림 6" descr="개체이(가) 표시된 사진&#10;&#10;&#10;&#10;자동 생성된 설명">
            <a:extLst>
              <a:ext uri="{FF2B5EF4-FFF2-40B4-BE49-F238E27FC236}">
                <a16:creationId xmlns:a16="http://schemas.microsoft.com/office/drawing/2014/main" id="{F708D722-0E20-4CC0-BB84-25F36250C00A}"/>
              </a:ext>
            </a:extLst>
          </p:cNvPr>
          <p:cNvPicPr>
            <a:picLocks noChangeAspect="1"/>
          </p:cNvPicPr>
          <p:nvPr/>
        </p:nvPicPr>
        <p:blipFill>
          <a:blip r:embed="rId4"/>
          <a:stretch>
            <a:fillRect/>
          </a:stretch>
        </p:blipFill>
        <p:spPr>
          <a:xfrm>
            <a:off x="6766273" y="2451221"/>
            <a:ext cx="3225223" cy="1126885"/>
          </a:xfrm>
          <a:prstGeom prst="rect">
            <a:avLst/>
          </a:prstGeom>
        </p:spPr>
      </p:pic>
    </p:spTree>
    <p:extLst>
      <p:ext uri="{BB962C8B-B14F-4D97-AF65-F5344CB8AC3E}">
        <p14:creationId xmlns:p14="http://schemas.microsoft.com/office/powerpoint/2010/main" val="34502788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5" name="Shape 175"/>
          <p:cNvSpPr txBox="1"/>
          <p:nvPr/>
        </p:nvSpPr>
        <p:spPr>
          <a:xfrm>
            <a:off x="457200" y="457200"/>
            <a:ext cx="7578600" cy="831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4800" b="1" dirty="0">
                <a:solidFill>
                  <a:srgbClr val="999999"/>
                </a:solidFill>
                <a:latin typeface="Arial"/>
                <a:ea typeface="Arial"/>
                <a:cs typeface="Arial"/>
                <a:sym typeface="Arial"/>
              </a:rPr>
              <a:t>Evaluation Metric : </a:t>
            </a:r>
            <a:r>
              <a:rPr lang="en-US" sz="4800" b="1" dirty="0" err="1">
                <a:solidFill>
                  <a:srgbClr val="999999"/>
                </a:solidFill>
                <a:latin typeface="Arial"/>
                <a:ea typeface="Arial"/>
                <a:cs typeface="Arial"/>
                <a:sym typeface="Arial"/>
              </a:rPr>
              <a:t>mAP</a:t>
            </a:r>
            <a:endParaRPr sz="4800" b="1" dirty="0">
              <a:solidFill>
                <a:srgbClr val="999999"/>
              </a:solidFill>
              <a:latin typeface="Arial"/>
              <a:ea typeface="Arial"/>
              <a:cs typeface="Arial"/>
              <a:sym typeface="Arial"/>
            </a:endParaRPr>
          </a:p>
        </p:txBody>
      </p:sp>
      <p:sp>
        <p:nvSpPr>
          <p:cNvPr id="9" name="TextBox 8">
            <a:extLst>
              <a:ext uri="{FF2B5EF4-FFF2-40B4-BE49-F238E27FC236}">
                <a16:creationId xmlns:a16="http://schemas.microsoft.com/office/drawing/2014/main" id="{5017B1F8-687C-4244-8BB9-B74CCFE9F491}"/>
              </a:ext>
            </a:extLst>
          </p:cNvPr>
          <p:cNvSpPr txBox="1"/>
          <p:nvPr/>
        </p:nvSpPr>
        <p:spPr>
          <a:xfrm>
            <a:off x="551055" y="2005831"/>
            <a:ext cx="6148323" cy="1323439"/>
          </a:xfrm>
          <a:prstGeom prst="rect">
            <a:avLst/>
          </a:prstGeom>
          <a:noFill/>
        </p:spPr>
        <p:txBody>
          <a:bodyPr wrap="square" rtlCol="0">
            <a:spAutoFit/>
          </a:bodyPr>
          <a:lstStyle/>
          <a:p>
            <a:r>
              <a:rPr lang="en-US" altLang="ko-KR" sz="2000" b="1" dirty="0">
                <a:latin typeface="Apple SD Gothic Neo" panose="02000300000000000000" pitchFamily="2" charset="-127"/>
                <a:ea typeface="Apple SD Gothic Neo" panose="02000300000000000000" pitchFamily="2" charset="-127"/>
                <a:cs typeface="Bodoni MT" panose="020F0502020204030204" pitchFamily="34" charset="0"/>
              </a:rPr>
              <a:t>We can get Average Precision by this formula.</a:t>
            </a:r>
          </a:p>
          <a:p>
            <a:endParaRPr lang="en-US" altLang="ko-KR" sz="2000" b="1" dirty="0">
              <a:latin typeface="Apple SD Gothic Neo" panose="02000300000000000000" pitchFamily="2" charset="-127"/>
              <a:ea typeface="Apple SD Gothic Neo" panose="02000300000000000000" pitchFamily="2" charset="-127"/>
              <a:cs typeface="Bodoni MT" panose="020F0502020204030204" pitchFamily="34" charset="0"/>
            </a:endParaRPr>
          </a:p>
          <a:p>
            <a:endParaRPr lang="en-US" altLang="ko-KR" sz="2000" b="1" dirty="0">
              <a:latin typeface="Apple SD Gothic Neo" panose="02000300000000000000" pitchFamily="2" charset="-127"/>
              <a:ea typeface="Apple SD Gothic Neo" panose="02000300000000000000" pitchFamily="2" charset="-127"/>
              <a:cs typeface="Bodoni MT" panose="020F0502020204030204" pitchFamily="34" charset="0"/>
            </a:endParaRPr>
          </a:p>
          <a:p>
            <a:endParaRPr lang="en-US" altLang="ko-KR" sz="2000" b="1" dirty="0">
              <a:latin typeface="Apple SD Gothic Neo" panose="02000300000000000000" pitchFamily="2" charset="-127"/>
              <a:ea typeface="Apple SD Gothic Neo" panose="02000300000000000000" pitchFamily="2" charset="-127"/>
              <a:cs typeface="Bodoni MT" panose="020F0502020204030204" pitchFamily="34" charset="0"/>
            </a:endParaRPr>
          </a:p>
        </p:txBody>
      </p:sp>
      <p:sp>
        <p:nvSpPr>
          <p:cNvPr id="10" name="TextBox 9">
            <a:extLst>
              <a:ext uri="{FF2B5EF4-FFF2-40B4-BE49-F238E27FC236}">
                <a16:creationId xmlns:a16="http://schemas.microsoft.com/office/drawing/2014/main" id="{40F4D84B-C078-4AE7-9DD8-53F360BDFB03}"/>
              </a:ext>
            </a:extLst>
          </p:cNvPr>
          <p:cNvSpPr txBox="1"/>
          <p:nvPr/>
        </p:nvSpPr>
        <p:spPr>
          <a:xfrm>
            <a:off x="457200" y="4170028"/>
            <a:ext cx="10905364" cy="3170099"/>
          </a:xfrm>
          <a:prstGeom prst="rect">
            <a:avLst/>
          </a:prstGeom>
          <a:noFill/>
        </p:spPr>
        <p:txBody>
          <a:bodyPr wrap="square" rtlCol="0">
            <a:spAutoFit/>
          </a:bodyPr>
          <a:lstStyle/>
          <a:p>
            <a:r>
              <a:rPr lang="en-US" altLang="ko-KR" sz="2000" b="1" dirty="0">
                <a:latin typeface="Apple SD Gothic Neo" panose="02000300000000000000" pitchFamily="2" charset="-127"/>
                <a:ea typeface="Apple SD Gothic Neo" panose="02000300000000000000" pitchFamily="2" charset="-127"/>
                <a:cs typeface="Bodoni MT" panose="020F0502020204030204" pitchFamily="34" charset="0"/>
              </a:rPr>
              <a:t>TP(True Positive) :  Counted when a single predicted object matches a actual object with an </a:t>
            </a:r>
            <a:r>
              <a:rPr lang="en-US" altLang="ko-KR" sz="2000" b="1" dirty="0" err="1">
                <a:latin typeface="Apple SD Gothic Neo" panose="02000300000000000000" pitchFamily="2" charset="-127"/>
                <a:ea typeface="Apple SD Gothic Neo" panose="02000300000000000000" pitchFamily="2" charset="-127"/>
                <a:cs typeface="Bodoni MT" panose="020F0502020204030204" pitchFamily="34" charset="0"/>
              </a:rPr>
              <a:t>IoU</a:t>
            </a:r>
            <a:r>
              <a:rPr lang="en-US" altLang="ko-KR" sz="2000" b="1" dirty="0">
                <a:latin typeface="Apple SD Gothic Neo" panose="02000300000000000000" pitchFamily="2" charset="-127"/>
                <a:ea typeface="Apple SD Gothic Neo" panose="02000300000000000000" pitchFamily="2" charset="-127"/>
                <a:cs typeface="Bodoni MT" panose="020F0502020204030204" pitchFamily="34" charset="0"/>
              </a:rPr>
              <a:t> above the threshold.</a:t>
            </a:r>
          </a:p>
          <a:p>
            <a:endParaRPr lang="en-US" altLang="ko-KR" sz="2000" b="1" dirty="0">
              <a:latin typeface="Apple SD Gothic Neo" panose="02000300000000000000" pitchFamily="2" charset="-127"/>
              <a:ea typeface="Apple SD Gothic Neo" panose="02000300000000000000" pitchFamily="2" charset="-127"/>
              <a:cs typeface="Bodoni MT" panose="020F0502020204030204" pitchFamily="34" charset="0"/>
            </a:endParaRPr>
          </a:p>
          <a:p>
            <a:r>
              <a:rPr lang="en-US" altLang="ko-KR" sz="2000" b="1" dirty="0">
                <a:latin typeface="Apple SD Gothic Neo" panose="02000300000000000000" pitchFamily="2" charset="-127"/>
                <a:ea typeface="Apple SD Gothic Neo" panose="02000300000000000000" pitchFamily="2" charset="-127"/>
                <a:cs typeface="Bodoni MT" panose="020F0502020204030204" pitchFamily="34" charset="0"/>
              </a:rPr>
              <a:t>FP(False Positive) : Indicates a predicted object had no association with actual object.</a:t>
            </a:r>
          </a:p>
          <a:p>
            <a:endParaRPr lang="en-US" altLang="ko-KR" sz="2000" b="1" dirty="0">
              <a:latin typeface="Apple SD Gothic Neo" panose="02000300000000000000" pitchFamily="2" charset="-127"/>
              <a:ea typeface="Apple SD Gothic Neo" panose="02000300000000000000" pitchFamily="2" charset="-127"/>
              <a:cs typeface="Bodoni MT" panose="020F0502020204030204" pitchFamily="34" charset="0"/>
            </a:endParaRPr>
          </a:p>
          <a:p>
            <a:r>
              <a:rPr lang="en-US" altLang="ko-KR" sz="2000" b="1" dirty="0">
                <a:latin typeface="Apple SD Gothic Neo" panose="02000300000000000000" pitchFamily="2" charset="-127"/>
                <a:ea typeface="Apple SD Gothic Neo" panose="02000300000000000000" pitchFamily="2" charset="-127"/>
                <a:cs typeface="Bodoni MT" panose="020F0502020204030204" pitchFamily="34" charset="0"/>
              </a:rPr>
              <a:t>FN(False Negative) : Indicates a actual object had no association with predicted object.</a:t>
            </a:r>
          </a:p>
          <a:p>
            <a:endParaRPr lang="en-US" altLang="ko-KR" sz="2000" b="1" dirty="0">
              <a:latin typeface="Apple SD Gothic Neo" panose="02000300000000000000" pitchFamily="2" charset="-127"/>
              <a:ea typeface="Apple SD Gothic Neo" panose="02000300000000000000" pitchFamily="2" charset="-127"/>
              <a:cs typeface="Bodoni MT" panose="020F0502020204030204" pitchFamily="34" charset="0"/>
            </a:endParaRPr>
          </a:p>
          <a:p>
            <a:endParaRPr lang="en-US" altLang="ko-KR" sz="2000" b="1" dirty="0">
              <a:latin typeface="Apple SD Gothic Neo" panose="02000300000000000000" pitchFamily="2" charset="-127"/>
              <a:ea typeface="Apple SD Gothic Neo" panose="02000300000000000000" pitchFamily="2" charset="-127"/>
              <a:cs typeface="Bodoni MT" panose="020F0502020204030204" pitchFamily="34" charset="0"/>
            </a:endParaRPr>
          </a:p>
          <a:p>
            <a:endParaRPr lang="en-US" altLang="ko-KR" sz="2000" b="1" dirty="0">
              <a:latin typeface="Apple SD Gothic Neo" panose="02000300000000000000" pitchFamily="2" charset="-127"/>
              <a:ea typeface="Apple SD Gothic Neo" panose="02000300000000000000" pitchFamily="2" charset="-127"/>
              <a:cs typeface="Bodoni MT" panose="020F0502020204030204" pitchFamily="34" charset="0"/>
            </a:endParaRPr>
          </a:p>
          <a:p>
            <a:endParaRPr lang="en-US" altLang="ko-KR" sz="2000" b="1" dirty="0">
              <a:latin typeface="Apple SD Gothic Neo" panose="02000300000000000000" pitchFamily="2" charset="-127"/>
              <a:ea typeface="Apple SD Gothic Neo" panose="02000300000000000000" pitchFamily="2" charset="-127"/>
              <a:cs typeface="Bodoni MT" panose="020F0502020204030204" pitchFamily="34" charset="0"/>
            </a:endParaRPr>
          </a:p>
        </p:txBody>
      </p:sp>
      <p:pic>
        <p:nvPicPr>
          <p:cNvPr id="5" name="그림 4">
            <a:extLst>
              <a:ext uri="{FF2B5EF4-FFF2-40B4-BE49-F238E27FC236}">
                <a16:creationId xmlns:a16="http://schemas.microsoft.com/office/drawing/2014/main" id="{4F54CF10-87F8-ED40-87AC-70215D691DC9}"/>
              </a:ext>
            </a:extLst>
          </p:cNvPr>
          <p:cNvPicPr>
            <a:picLocks noChangeAspect="1"/>
          </p:cNvPicPr>
          <p:nvPr/>
        </p:nvPicPr>
        <p:blipFill>
          <a:blip r:embed="rId3"/>
          <a:stretch>
            <a:fillRect/>
          </a:stretch>
        </p:blipFill>
        <p:spPr>
          <a:xfrm>
            <a:off x="457200" y="2511881"/>
            <a:ext cx="5653204" cy="1323438"/>
          </a:xfrm>
          <a:prstGeom prst="rect">
            <a:avLst/>
          </a:prstGeom>
        </p:spPr>
      </p:pic>
      <p:pic>
        <p:nvPicPr>
          <p:cNvPr id="7" name="그림 6">
            <a:extLst>
              <a:ext uri="{FF2B5EF4-FFF2-40B4-BE49-F238E27FC236}">
                <a16:creationId xmlns:a16="http://schemas.microsoft.com/office/drawing/2014/main" id="{E09AABA6-772F-5E45-96DE-AB9C0810A463}"/>
              </a:ext>
            </a:extLst>
          </p:cNvPr>
          <p:cNvPicPr>
            <a:picLocks noChangeAspect="1"/>
          </p:cNvPicPr>
          <p:nvPr/>
        </p:nvPicPr>
        <p:blipFill>
          <a:blip r:embed="rId4"/>
          <a:stretch>
            <a:fillRect/>
          </a:stretch>
        </p:blipFill>
        <p:spPr>
          <a:xfrm>
            <a:off x="5910455" y="2671001"/>
            <a:ext cx="3355566" cy="1316538"/>
          </a:xfrm>
          <a:prstGeom prst="rect">
            <a:avLst/>
          </a:prstGeom>
        </p:spPr>
      </p:pic>
    </p:spTree>
    <p:extLst>
      <p:ext uri="{BB962C8B-B14F-4D97-AF65-F5344CB8AC3E}">
        <p14:creationId xmlns:p14="http://schemas.microsoft.com/office/powerpoint/2010/main" val="37495585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6" name="Shape 206"/>
          <p:cNvSpPr txBox="1"/>
          <p:nvPr/>
        </p:nvSpPr>
        <p:spPr>
          <a:xfrm>
            <a:off x="457199" y="457200"/>
            <a:ext cx="10739535" cy="831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4800" b="1" dirty="0">
                <a:solidFill>
                  <a:srgbClr val="999999"/>
                </a:solidFill>
                <a:latin typeface="Arial"/>
                <a:ea typeface="Arial"/>
                <a:cs typeface="Arial"/>
                <a:sym typeface="Arial"/>
              </a:rPr>
              <a:t>Experiment Environment</a:t>
            </a:r>
            <a:endParaRPr sz="4800" b="1" dirty="0">
              <a:solidFill>
                <a:srgbClr val="999999"/>
              </a:solidFill>
              <a:latin typeface="Arial"/>
              <a:ea typeface="Arial"/>
              <a:cs typeface="Arial"/>
              <a:sym typeface="Arial"/>
            </a:endParaRPr>
          </a:p>
        </p:txBody>
      </p:sp>
      <p:pic>
        <p:nvPicPr>
          <p:cNvPr id="1026" name="Picture 2" descr="gcpì ëí ì´ë¯¸ì§ ê²ìê²°ê³¼">
            <a:extLst>
              <a:ext uri="{FF2B5EF4-FFF2-40B4-BE49-F238E27FC236}">
                <a16:creationId xmlns:a16="http://schemas.microsoft.com/office/drawing/2014/main" id="{C18AC4BF-B732-494D-A421-841834FF78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3626" y="2101831"/>
            <a:ext cx="4793279" cy="295780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C6C684C9-D0FE-413B-AE74-69495AB0AA64}"/>
              </a:ext>
            </a:extLst>
          </p:cNvPr>
          <p:cNvSpPr txBox="1"/>
          <p:nvPr/>
        </p:nvSpPr>
        <p:spPr>
          <a:xfrm>
            <a:off x="5649679" y="2769990"/>
            <a:ext cx="6359201" cy="1938992"/>
          </a:xfrm>
          <a:prstGeom prst="rect">
            <a:avLst/>
          </a:prstGeom>
          <a:noFill/>
        </p:spPr>
        <p:txBody>
          <a:bodyPr wrap="square" rtlCol="0">
            <a:spAutoFit/>
          </a:bodyPr>
          <a:lstStyle/>
          <a:p>
            <a:r>
              <a:rPr kumimoji="1" lang="en-US" altLang="ko-KR" sz="2000" b="1" dirty="0">
                <a:latin typeface="Apple SD Gothic Neo" panose="02000300000000000000" pitchFamily="2" charset="-127"/>
                <a:ea typeface="Apple SD Gothic Neo" panose="02000300000000000000" pitchFamily="2" charset="-127"/>
              </a:rPr>
              <a:t>Both training and testing were performed on Google Cloud Platform Machine Learning Engine. </a:t>
            </a:r>
          </a:p>
          <a:p>
            <a:endParaRPr kumimoji="1" lang="en-US" altLang="ko-KR" sz="2000" b="1" dirty="0">
              <a:latin typeface="Apple SD Gothic Neo" panose="02000300000000000000" pitchFamily="2" charset="-127"/>
              <a:ea typeface="Apple SD Gothic Neo" panose="02000300000000000000" pitchFamily="2" charset="-127"/>
            </a:endParaRPr>
          </a:p>
          <a:p>
            <a:r>
              <a:rPr kumimoji="1" lang="en-US" altLang="ko-KR" sz="2000" b="1" dirty="0">
                <a:latin typeface="Apple SD Gothic Neo" panose="02000300000000000000" pitchFamily="2" charset="-127"/>
                <a:ea typeface="Apple SD Gothic Neo" panose="02000300000000000000" pitchFamily="2" charset="-127"/>
              </a:rPr>
              <a:t>It has 39GB memory, 6 vCPUs, and NVIDIA Tesla V100 on the Google Cloud virtual machine instance. </a:t>
            </a:r>
          </a:p>
        </p:txBody>
      </p:sp>
    </p:spTree>
    <p:extLst>
      <p:ext uri="{BB962C8B-B14F-4D97-AF65-F5344CB8AC3E}">
        <p14:creationId xmlns:p14="http://schemas.microsoft.com/office/powerpoint/2010/main" val="16046052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6" name="Shape 206"/>
          <p:cNvSpPr txBox="1"/>
          <p:nvPr/>
        </p:nvSpPr>
        <p:spPr>
          <a:xfrm>
            <a:off x="457199" y="457200"/>
            <a:ext cx="10739535" cy="831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4800" b="1" dirty="0">
                <a:solidFill>
                  <a:srgbClr val="999999"/>
                </a:solidFill>
                <a:latin typeface="Arial"/>
                <a:ea typeface="Arial"/>
                <a:cs typeface="Arial"/>
                <a:sym typeface="Arial"/>
              </a:rPr>
              <a:t>Learning parameter </a:t>
            </a:r>
            <a:endParaRPr sz="4800" b="1" dirty="0">
              <a:solidFill>
                <a:srgbClr val="999999"/>
              </a:solidFill>
              <a:latin typeface="Arial"/>
              <a:ea typeface="Arial"/>
              <a:cs typeface="Arial"/>
              <a:sym typeface="Arial"/>
            </a:endParaRPr>
          </a:p>
        </p:txBody>
      </p:sp>
      <p:pic>
        <p:nvPicPr>
          <p:cNvPr id="2" name="그림 1">
            <a:extLst>
              <a:ext uri="{FF2B5EF4-FFF2-40B4-BE49-F238E27FC236}">
                <a16:creationId xmlns:a16="http://schemas.microsoft.com/office/drawing/2014/main" id="{8687513F-C6CC-4106-8D43-68C7F9190F93}"/>
              </a:ext>
            </a:extLst>
          </p:cNvPr>
          <p:cNvPicPr>
            <a:picLocks noChangeAspect="1"/>
          </p:cNvPicPr>
          <p:nvPr/>
        </p:nvPicPr>
        <p:blipFill>
          <a:blip r:embed="rId3"/>
          <a:stretch>
            <a:fillRect/>
          </a:stretch>
        </p:blipFill>
        <p:spPr>
          <a:xfrm>
            <a:off x="666750" y="2266950"/>
            <a:ext cx="10858500" cy="3238500"/>
          </a:xfrm>
          <a:prstGeom prst="rect">
            <a:avLst/>
          </a:prstGeom>
        </p:spPr>
      </p:pic>
    </p:spTree>
    <p:extLst>
      <p:ext uri="{BB962C8B-B14F-4D97-AF65-F5344CB8AC3E}">
        <p14:creationId xmlns:p14="http://schemas.microsoft.com/office/powerpoint/2010/main" val="3800248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6" name="Shape 206"/>
          <p:cNvSpPr txBox="1"/>
          <p:nvPr/>
        </p:nvSpPr>
        <p:spPr>
          <a:xfrm>
            <a:off x="457199" y="457200"/>
            <a:ext cx="10739535" cy="831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4400" b="1" dirty="0">
                <a:solidFill>
                  <a:srgbClr val="999999"/>
                </a:solidFill>
              </a:rPr>
              <a:t>Mask R-CNN </a:t>
            </a:r>
            <a:r>
              <a:rPr lang="en-US" sz="4400" b="1" dirty="0" err="1">
                <a:solidFill>
                  <a:srgbClr val="999999"/>
                </a:solidFill>
              </a:rPr>
              <a:t>Emsemble</a:t>
            </a:r>
            <a:endParaRPr sz="4400" b="1" dirty="0">
              <a:solidFill>
                <a:srgbClr val="999999"/>
              </a:solidFill>
              <a:latin typeface="Arial"/>
              <a:ea typeface="Arial"/>
              <a:cs typeface="Arial"/>
              <a:sym typeface="Arial"/>
            </a:endParaRPr>
          </a:p>
        </p:txBody>
      </p:sp>
      <p:sp>
        <p:nvSpPr>
          <p:cNvPr id="6" name="TextBox 5">
            <a:extLst>
              <a:ext uri="{FF2B5EF4-FFF2-40B4-BE49-F238E27FC236}">
                <a16:creationId xmlns:a16="http://schemas.microsoft.com/office/drawing/2014/main" id="{C6C684C9-D0FE-413B-AE74-69495AB0AA64}"/>
              </a:ext>
            </a:extLst>
          </p:cNvPr>
          <p:cNvSpPr txBox="1"/>
          <p:nvPr/>
        </p:nvSpPr>
        <p:spPr>
          <a:xfrm>
            <a:off x="632926" y="5931650"/>
            <a:ext cx="8257592" cy="707886"/>
          </a:xfrm>
          <a:prstGeom prst="rect">
            <a:avLst/>
          </a:prstGeom>
          <a:noFill/>
        </p:spPr>
        <p:txBody>
          <a:bodyPr wrap="square" rtlCol="0">
            <a:spAutoFit/>
          </a:bodyPr>
          <a:lstStyle/>
          <a:p>
            <a:r>
              <a:rPr kumimoji="1" lang="en-US" altLang="ko-KR" sz="2000" b="1" dirty="0">
                <a:latin typeface="Apple SD Gothic Neo" panose="02000300000000000000" pitchFamily="2" charset="-127"/>
                <a:ea typeface="Apple SD Gothic Neo" panose="02000300000000000000" pitchFamily="2" charset="-127"/>
              </a:rPr>
              <a:t>Our final attempt is to combine two of the Mask R-CNN models and three of the </a:t>
            </a:r>
            <a:r>
              <a:rPr kumimoji="1" lang="en-US" altLang="ko-KR" sz="2000" b="1" dirty="0" err="1">
                <a:latin typeface="Apple SD Gothic Neo" panose="02000300000000000000" pitchFamily="2" charset="-127"/>
                <a:ea typeface="Apple SD Gothic Neo" panose="02000300000000000000" pitchFamily="2" charset="-127"/>
              </a:rPr>
              <a:t>RetinaNet</a:t>
            </a:r>
            <a:r>
              <a:rPr kumimoji="1" lang="en-US" altLang="ko-KR" sz="2000" b="1" dirty="0">
                <a:latin typeface="Apple SD Gothic Neo" panose="02000300000000000000" pitchFamily="2" charset="-127"/>
                <a:ea typeface="Apple SD Gothic Neo" panose="02000300000000000000" pitchFamily="2" charset="-127"/>
              </a:rPr>
              <a:t> models handled on this experiment.</a:t>
            </a:r>
          </a:p>
        </p:txBody>
      </p:sp>
      <p:pic>
        <p:nvPicPr>
          <p:cNvPr id="4" name="그림 3">
            <a:extLst>
              <a:ext uri="{FF2B5EF4-FFF2-40B4-BE49-F238E27FC236}">
                <a16:creationId xmlns:a16="http://schemas.microsoft.com/office/drawing/2014/main" id="{AC7EB503-EFE0-9841-AD49-596EC194288A}"/>
              </a:ext>
            </a:extLst>
          </p:cNvPr>
          <p:cNvPicPr>
            <a:picLocks noChangeAspect="1"/>
          </p:cNvPicPr>
          <p:nvPr/>
        </p:nvPicPr>
        <p:blipFill>
          <a:blip r:embed="rId3"/>
          <a:stretch>
            <a:fillRect/>
          </a:stretch>
        </p:blipFill>
        <p:spPr>
          <a:xfrm>
            <a:off x="457199" y="1358900"/>
            <a:ext cx="7150100" cy="4140200"/>
          </a:xfrm>
          <a:prstGeom prst="rect">
            <a:avLst/>
          </a:prstGeom>
        </p:spPr>
      </p:pic>
    </p:spTree>
    <p:extLst>
      <p:ext uri="{BB962C8B-B14F-4D97-AF65-F5344CB8AC3E}">
        <p14:creationId xmlns:p14="http://schemas.microsoft.com/office/powerpoint/2010/main" val="41189685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6" name="Shape 206"/>
          <p:cNvSpPr txBox="1"/>
          <p:nvPr/>
        </p:nvSpPr>
        <p:spPr>
          <a:xfrm>
            <a:off x="457199" y="457200"/>
            <a:ext cx="10739535" cy="831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4400" b="1" dirty="0" err="1">
                <a:solidFill>
                  <a:srgbClr val="999999"/>
                </a:solidFill>
              </a:rPr>
              <a:t>RetinaNet</a:t>
            </a:r>
            <a:r>
              <a:rPr lang="en-US" sz="4400" b="1" dirty="0">
                <a:solidFill>
                  <a:srgbClr val="999999"/>
                </a:solidFill>
              </a:rPr>
              <a:t> </a:t>
            </a:r>
            <a:r>
              <a:rPr lang="en-US" sz="4400" b="1" dirty="0" err="1">
                <a:solidFill>
                  <a:srgbClr val="999999"/>
                </a:solidFill>
              </a:rPr>
              <a:t>Emsemble</a:t>
            </a:r>
            <a:endParaRPr sz="4400" b="1" dirty="0">
              <a:solidFill>
                <a:srgbClr val="999999"/>
              </a:solidFill>
              <a:latin typeface="Arial"/>
              <a:ea typeface="Arial"/>
              <a:cs typeface="Arial"/>
              <a:sym typeface="Arial"/>
            </a:endParaRPr>
          </a:p>
        </p:txBody>
      </p:sp>
      <p:pic>
        <p:nvPicPr>
          <p:cNvPr id="5" name="그림 4">
            <a:extLst>
              <a:ext uri="{FF2B5EF4-FFF2-40B4-BE49-F238E27FC236}">
                <a16:creationId xmlns:a16="http://schemas.microsoft.com/office/drawing/2014/main" id="{540EF317-457E-5E45-A703-083B661D51EC}"/>
              </a:ext>
            </a:extLst>
          </p:cNvPr>
          <p:cNvPicPr>
            <a:picLocks noChangeAspect="1"/>
          </p:cNvPicPr>
          <p:nvPr/>
        </p:nvPicPr>
        <p:blipFill>
          <a:blip r:embed="rId3"/>
          <a:stretch>
            <a:fillRect/>
          </a:stretch>
        </p:blipFill>
        <p:spPr>
          <a:xfrm>
            <a:off x="457199" y="1638300"/>
            <a:ext cx="8563761" cy="3111500"/>
          </a:xfrm>
          <a:prstGeom prst="rect">
            <a:avLst/>
          </a:prstGeom>
        </p:spPr>
      </p:pic>
    </p:spTree>
    <p:extLst>
      <p:ext uri="{BB962C8B-B14F-4D97-AF65-F5344CB8AC3E}">
        <p14:creationId xmlns:p14="http://schemas.microsoft.com/office/powerpoint/2010/main" val="26942619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6" name="Shape 206"/>
          <p:cNvSpPr txBox="1"/>
          <p:nvPr/>
        </p:nvSpPr>
        <p:spPr>
          <a:xfrm>
            <a:off x="457199" y="457200"/>
            <a:ext cx="10739535" cy="831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4400" b="1" dirty="0">
                <a:solidFill>
                  <a:srgbClr val="999999"/>
                </a:solidFill>
              </a:rPr>
              <a:t>Mask R-CNN and </a:t>
            </a:r>
            <a:r>
              <a:rPr lang="en-US" sz="4400" b="1" dirty="0" err="1">
                <a:solidFill>
                  <a:srgbClr val="999999"/>
                </a:solidFill>
              </a:rPr>
              <a:t>RetinaNet</a:t>
            </a:r>
            <a:r>
              <a:rPr lang="en-US" sz="4400" b="1" dirty="0">
                <a:solidFill>
                  <a:srgbClr val="999999"/>
                </a:solidFill>
              </a:rPr>
              <a:t> </a:t>
            </a:r>
            <a:r>
              <a:rPr lang="en-US" sz="4400" b="1" dirty="0" err="1">
                <a:solidFill>
                  <a:srgbClr val="999999"/>
                </a:solidFill>
              </a:rPr>
              <a:t>Emsemble</a:t>
            </a:r>
            <a:endParaRPr sz="4400" b="1" dirty="0">
              <a:solidFill>
                <a:srgbClr val="999999"/>
              </a:solidFill>
              <a:latin typeface="Arial"/>
              <a:ea typeface="Arial"/>
              <a:cs typeface="Arial"/>
              <a:sym typeface="Arial"/>
            </a:endParaRPr>
          </a:p>
        </p:txBody>
      </p:sp>
      <p:pic>
        <p:nvPicPr>
          <p:cNvPr id="3" name="그림 2">
            <a:extLst>
              <a:ext uri="{FF2B5EF4-FFF2-40B4-BE49-F238E27FC236}">
                <a16:creationId xmlns:a16="http://schemas.microsoft.com/office/drawing/2014/main" id="{690E5E76-C54C-FE45-A967-EB6199E91033}"/>
              </a:ext>
            </a:extLst>
          </p:cNvPr>
          <p:cNvPicPr>
            <a:picLocks noChangeAspect="1"/>
          </p:cNvPicPr>
          <p:nvPr/>
        </p:nvPicPr>
        <p:blipFill>
          <a:blip r:embed="rId3"/>
          <a:stretch>
            <a:fillRect/>
          </a:stretch>
        </p:blipFill>
        <p:spPr>
          <a:xfrm>
            <a:off x="457199" y="1574800"/>
            <a:ext cx="7543800" cy="3708400"/>
          </a:xfrm>
          <a:prstGeom prst="rect">
            <a:avLst/>
          </a:prstGeom>
        </p:spPr>
      </p:pic>
    </p:spTree>
    <p:extLst>
      <p:ext uri="{BB962C8B-B14F-4D97-AF65-F5344CB8AC3E}">
        <p14:creationId xmlns:p14="http://schemas.microsoft.com/office/powerpoint/2010/main" val="17092725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Shape 302"/>
          <p:cNvSpPr/>
          <p:nvPr/>
        </p:nvSpPr>
        <p:spPr>
          <a:xfrm>
            <a:off x="0" y="4319925"/>
            <a:ext cx="12198000" cy="2538000"/>
          </a:xfrm>
          <a:prstGeom prst="rect">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3" name="Shape 303"/>
          <p:cNvSpPr/>
          <p:nvPr/>
        </p:nvSpPr>
        <p:spPr>
          <a:xfrm>
            <a:off x="0" y="75"/>
            <a:ext cx="12198000" cy="4320000"/>
          </a:xfrm>
          <a:prstGeom prst="rect">
            <a:avLst/>
          </a:prstGeom>
          <a:solidFill>
            <a:srgbClr val="EFEFE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304" name="Shape 304"/>
          <p:cNvSpPr txBox="1"/>
          <p:nvPr/>
        </p:nvSpPr>
        <p:spPr>
          <a:xfrm>
            <a:off x="0" y="0"/>
            <a:ext cx="12198000" cy="68580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altLang="ko-KR" sz="4800" b="1" dirty="0">
                <a:solidFill>
                  <a:srgbClr val="666666"/>
                </a:solidFill>
              </a:rPr>
              <a:t>5</a:t>
            </a:r>
            <a:r>
              <a:rPr lang="en-US" sz="4800" b="1" dirty="0">
                <a:solidFill>
                  <a:srgbClr val="666666"/>
                </a:solidFill>
              </a:rPr>
              <a:t>. Conclusion</a:t>
            </a:r>
            <a:endParaRPr sz="4800" b="1" dirty="0">
              <a:solidFill>
                <a:srgbClr val="666666"/>
              </a:solidFill>
              <a:latin typeface="Arial"/>
              <a:ea typeface="Arial"/>
              <a:cs typeface="Arial"/>
              <a:sym typeface="Arial"/>
            </a:endParaRPr>
          </a:p>
        </p:txBody>
      </p:sp>
      <p:sp>
        <p:nvSpPr>
          <p:cNvPr id="305" name="Shape 305"/>
          <p:cNvSpPr/>
          <p:nvPr/>
        </p:nvSpPr>
        <p:spPr>
          <a:xfrm>
            <a:off x="0" y="4154300"/>
            <a:ext cx="12198000" cy="165900"/>
          </a:xfrm>
          <a:prstGeom prst="rect">
            <a:avLst/>
          </a:prstGeom>
          <a:solidFill>
            <a:srgbClr val="B7B7B7"/>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40480003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Shape 128"/>
          <p:cNvSpPr/>
          <p:nvPr/>
        </p:nvSpPr>
        <p:spPr>
          <a:xfrm>
            <a:off x="0" y="4319925"/>
            <a:ext cx="12198000" cy="2538000"/>
          </a:xfrm>
          <a:prstGeom prst="rect">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9" name="Shape 129"/>
          <p:cNvSpPr/>
          <p:nvPr/>
        </p:nvSpPr>
        <p:spPr>
          <a:xfrm>
            <a:off x="0" y="75"/>
            <a:ext cx="12198000" cy="4320000"/>
          </a:xfrm>
          <a:prstGeom prst="rect">
            <a:avLst/>
          </a:prstGeom>
          <a:solidFill>
            <a:srgbClr val="EFEFE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30" name="Shape 130"/>
          <p:cNvSpPr txBox="1"/>
          <p:nvPr/>
        </p:nvSpPr>
        <p:spPr>
          <a:xfrm>
            <a:off x="0" y="20096"/>
            <a:ext cx="12198000" cy="68580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4800" b="1" dirty="0">
                <a:solidFill>
                  <a:srgbClr val="666666"/>
                </a:solidFill>
              </a:rPr>
              <a:t>1. Introduction</a:t>
            </a:r>
            <a:endParaRPr sz="4800" b="1" dirty="0">
              <a:solidFill>
                <a:srgbClr val="666666"/>
              </a:solidFill>
              <a:latin typeface="Arial"/>
              <a:ea typeface="Arial"/>
              <a:cs typeface="Arial"/>
              <a:sym typeface="Arial"/>
            </a:endParaRPr>
          </a:p>
        </p:txBody>
      </p:sp>
      <p:sp>
        <p:nvSpPr>
          <p:cNvPr id="131" name="Shape 131"/>
          <p:cNvSpPr/>
          <p:nvPr/>
        </p:nvSpPr>
        <p:spPr>
          <a:xfrm>
            <a:off x="0" y="4154300"/>
            <a:ext cx="12198000" cy="165900"/>
          </a:xfrm>
          <a:prstGeom prst="rect">
            <a:avLst/>
          </a:prstGeom>
          <a:solidFill>
            <a:srgbClr val="B7B7B7"/>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6" name="Shape 206"/>
          <p:cNvSpPr txBox="1"/>
          <p:nvPr/>
        </p:nvSpPr>
        <p:spPr>
          <a:xfrm>
            <a:off x="457199" y="457200"/>
            <a:ext cx="10739535" cy="831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4400" b="1" dirty="0">
                <a:solidFill>
                  <a:srgbClr val="999999"/>
                </a:solidFill>
              </a:rPr>
              <a:t>Result of prediction</a:t>
            </a:r>
            <a:endParaRPr sz="4400" b="1" dirty="0">
              <a:solidFill>
                <a:srgbClr val="999999"/>
              </a:solidFill>
              <a:latin typeface="Arial"/>
              <a:ea typeface="Arial"/>
              <a:cs typeface="Arial"/>
              <a:sym typeface="Arial"/>
            </a:endParaRPr>
          </a:p>
        </p:txBody>
      </p:sp>
      <p:pic>
        <p:nvPicPr>
          <p:cNvPr id="2" name="그림 1">
            <a:extLst>
              <a:ext uri="{FF2B5EF4-FFF2-40B4-BE49-F238E27FC236}">
                <a16:creationId xmlns:a16="http://schemas.microsoft.com/office/drawing/2014/main" id="{54C3D681-8FE7-405A-9179-8B1B3722445E}"/>
              </a:ext>
            </a:extLst>
          </p:cNvPr>
          <p:cNvPicPr>
            <a:picLocks noChangeAspect="1"/>
          </p:cNvPicPr>
          <p:nvPr/>
        </p:nvPicPr>
        <p:blipFill>
          <a:blip r:embed="rId3"/>
          <a:stretch>
            <a:fillRect/>
          </a:stretch>
        </p:blipFill>
        <p:spPr>
          <a:xfrm>
            <a:off x="806999" y="1843749"/>
            <a:ext cx="10578001" cy="4196867"/>
          </a:xfrm>
          <a:prstGeom prst="rect">
            <a:avLst/>
          </a:prstGeom>
        </p:spPr>
      </p:pic>
    </p:spTree>
    <p:extLst>
      <p:ext uri="{BB962C8B-B14F-4D97-AF65-F5344CB8AC3E}">
        <p14:creationId xmlns:p14="http://schemas.microsoft.com/office/powerpoint/2010/main" val="302724086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6" name="Shape 206"/>
          <p:cNvSpPr txBox="1"/>
          <p:nvPr/>
        </p:nvSpPr>
        <p:spPr>
          <a:xfrm>
            <a:off x="457199" y="457200"/>
            <a:ext cx="10739535" cy="831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4400" b="1" dirty="0">
                <a:solidFill>
                  <a:srgbClr val="999999"/>
                </a:solidFill>
              </a:rPr>
              <a:t>Conclusion</a:t>
            </a:r>
            <a:endParaRPr sz="4400" b="1" dirty="0">
              <a:solidFill>
                <a:srgbClr val="999999"/>
              </a:solidFill>
              <a:latin typeface="Arial"/>
              <a:ea typeface="Arial"/>
              <a:cs typeface="Arial"/>
              <a:sym typeface="Arial"/>
            </a:endParaRPr>
          </a:p>
        </p:txBody>
      </p:sp>
      <p:sp>
        <p:nvSpPr>
          <p:cNvPr id="4" name="TextBox 3">
            <a:extLst>
              <a:ext uri="{FF2B5EF4-FFF2-40B4-BE49-F238E27FC236}">
                <a16:creationId xmlns:a16="http://schemas.microsoft.com/office/drawing/2014/main" id="{48F6B7FF-3547-4A7E-AA1F-8A15E0CC19D4}"/>
              </a:ext>
            </a:extLst>
          </p:cNvPr>
          <p:cNvSpPr txBox="1"/>
          <p:nvPr/>
        </p:nvSpPr>
        <p:spPr>
          <a:xfrm>
            <a:off x="1655726" y="2273158"/>
            <a:ext cx="9093139" cy="3170099"/>
          </a:xfrm>
          <a:prstGeom prst="rect">
            <a:avLst/>
          </a:prstGeom>
          <a:noFill/>
        </p:spPr>
        <p:txBody>
          <a:bodyPr wrap="square" rtlCol="0">
            <a:spAutoFit/>
          </a:bodyPr>
          <a:lstStyle/>
          <a:p>
            <a:r>
              <a:rPr lang="en" altLang="ko-KR" sz="2000" b="1" dirty="0">
                <a:latin typeface="Apple SD Gothic Neo" panose="02000300000000000000" pitchFamily="2" charset="-127"/>
                <a:ea typeface="Apple SD Gothic Neo" panose="02000300000000000000" pitchFamily="2" charset="-127"/>
                <a:cs typeface="Bodoni MT" panose="020F0502020204030204" pitchFamily="34" charset="0"/>
              </a:rPr>
              <a:t>In this work, we propose multiple ensemble approaches based on Mask R-CNN and </a:t>
            </a:r>
            <a:r>
              <a:rPr lang="en" altLang="ko-KR" sz="2000" b="1" dirty="0" err="1">
                <a:latin typeface="Apple SD Gothic Neo" panose="02000300000000000000" pitchFamily="2" charset="-127"/>
                <a:ea typeface="Apple SD Gothic Neo" panose="02000300000000000000" pitchFamily="2" charset="-127"/>
                <a:cs typeface="Bodoni MT" panose="020F0502020204030204" pitchFamily="34" charset="0"/>
              </a:rPr>
              <a:t>RetinaNet</a:t>
            </a:r>
            <a:r>
              <a:rPr lang="en" altLang="ko-KR" sz="2000" b="1" dirty="0">
                <a:latin typeface="Apple SD Gothic Neo" panose="02000300000000000000" pitchFamily="2" charset="-127"/>
                <a:ea typeface="Apple SD Gothic Neo" panose="02000300000000000000" pitchFamily="2" charset="-127"/>
                <a:cs typeface="Bodoni MT" panose="020F0502020204030204" pitchFamily="34" charset="0"/>
              </a:rPr>
              <a:t> to detect lung opacity in CXR.</a:t>
            </a:r>
          </a:p>
          <a:p>
            <a:endParaRPr lang="en" altLang="ko-KR" sz="2000" b="1" dirty="0">
              <a:latin typeface="Apple SD Gothic Neo" panose="02000300000000000000" pitchFamily="2" charset="-127"/>
              <a:ea typeface="Apple SD Gothic Neo" panose="02000300000000000000" pitchFamily="2" charset="-127"/>
              <a:cs typeface="Bodoni MT" panose="020F0502020204030204" pitchFamily="34" charset="0"/>
            </a:endParaRPr>
          </a:p>
          <a:p>
            <a:r>
              <a:rPr lang="en" altLang="ko-KR" sz="2000" b="1" dirty="0">
                <a:latin typeface="Apple SD Gothic Neo" panose="02000300000000000000" pitchFamily="2" charset="-127"/>
                <a:ea typeface="Apple SD Gothic Neo" panose="02000300000000000000" pitchFamily="2" charset="-127"/>
                <a:cs typeface="Bodoni MT" panose="020F0502020204030204" pitchFamily="34" charset="0"/>
              </a:rPr>
              <a:t>The suitable ratio of weights given to each classifier played an important role in our competition score.</a:t>
            </a:r>
          </a:p>
          <a:p>
            <a:endParaRPr lang="en" altLang="ko-KR" sz="2000" b="1" dirty="0">
              <a:latin typeface="Apple SD Gothic Neo" panose="02000300000000000000" pitchFamily="2" charset="-127"/>
              <a:ea typeface="Apple SD Gothic Neo" panose="02000300000000000000" pitchFamily="2" charset="-127"/>
              <a:cs typeface="Bodoni MT" panose="020F0502020204030204" pitchFamily="34" charset="0"/>
            </a:endParaRPr>
          </a:p>
          <a:p>
            <a:r>
              <a:rPr lang="en" altLang="ko-KR" sz="2000" b="1" dirty="0">
                <a:latin typeface="Apple SD Gothic Neo" panose="02000300000000000000" pitchFamily="2" charset="-127"/>
                <a:ea typeface="Apple SD Gothic Neo" panose="02000300000000000000" pitchFamily="2" charset="-127"/>
                <a:cs typeface="Bodoni MT" panose="020F0502020204030204" pitchFamily="34" charset="0"/>
              </a:rPr>
              <a:t>By fine-tuning the ratio of the weights given to each classifier, we finally achieved a </a:t>
            </a:r>
            <a:r>
              <a:rPr lang="en" altLang="ko-KR" sz="2000" b="1" dirty="0" err="1">
                <a:latin typeface="Apple SD Gothic Neo" panose="02000300000000000000" pitchFamily="2" charset="-127"/>
                <a:ea typeface="Apple SD Gothic Neo" panose="02000300000000000000" pitchFamily="2" charset="-127"/>
                <a:cs typeface="Bodoni MT" panose="020F0502020204030204" pitchFamily="34" charset="0"/>
              </a:rPr>
              <a:t>mAP</a:t>
            </a:r>
            <a:r>
              <a:rPr lang="en" altLang="ko-KR" sz="2000" b="1" dirty="0">
                <a:latin typeface="Apple SD Gothic Neo" panose="02000300000000000000" pitchFamily="2" charset="-127"/>
                <a:ea typeface="Apple SD Gothic Neo" panose="02000300000000000000" pitchFamily="2" charset="-127"/>
                <a:cs typeface="Bodoni MT" panose="020F0502020204030204" pitchFamily="34" charset="0"/>
              </a:rPr>
              <a:t> of 0.21746 with a late submission in Kaggle RSNA Pneumonia Detection Challenge with ranked as 21th place of 1499 in the competition private leaderboard. </a:t>
            </a:r>
          </a:p>
        </p:txBody>
      </p:sp>
    </p:spTree>
    <p:extLst>
      <p:ext uri="{BB962C8B-B14F-4D97-AF65-F5344CB8AC3E}">
        <p14:creationId xmlns:p14="http://schemas.microsoft.com/office/powerpoint/2010/main" val="30180799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Shape 367"/>
          <p:cNvSpPr/>
          <p:nvPr/>
        </p:nvSpPr>
        <p:spPr>
          <a:xfrm rot="-2700000">
            <a:off x="4733544" y="1803400"/>
            <a:ext cx="3182112" cy="2743200"/>
          </a:xfrm>
          <a:prstGeom prst="triangle">
            <a:avLst>
              <a:gd name="adj" fmla="val 50000"/>
            </a:avLst>
          </a:prstGeom>
          <a:noFill/>
          <a:ln w="9525" cap="flat" cmpd="sng">
            <a:solidFill>
              <a:srgbClr val="BBD6EE"/>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900">
              <a:solidFill>
                <a:schemeClr val="lt1"/>
              </a:solidFill>
              <a:latin typeface="Arial"/>
              <a:ea typeface="Arial"/>
              <a:cs typeface="Arial"/>
              <a:sym typeface="Arial"/>
            </a:endParaRPr>
          </a:p>
        </p:txBody>
      </p:sp>
      <p:sp>
        <p:nvSpPr>
          <p:cNvPr id="368" name="Shape 368"/>
          <p:cNvSpPr/>
          <p:nvPr/>
        </p:nvSpPr>
        <p:spPr>
          <a:xfrm>
            <a:off x="3518218" y="2705101"/>
            <a:ext cx="5765164" cy="1335047"/>
          </a:xfrm>
          <a:prstGeom prst="rect">
            <a:avLst/>
          </a:prstGeom>
          <a:solidFill>
            <a:schemeClr val="lt1"/>
          </a:solidFill>
          <a:ln w="9525" cap="flat" cmpd="sng">
            <a:solidFill>
              <a:srgbClr val="222A35"/>
            </a:solidFill>
            <a:prstDash val="solid"/>
            <a:miter lim="800000"/>
            <a:headEnd type="none" w="sm" len="sm"/>
            <a:tailEnd type="none" w="sm" len="sm"/>
          </a:ln>
          <a:effectLst>
            <a:outerShdw blurRad="63500" sx="102000" sy="102000" algn="ctr" rotWithShape="0">
              <a:srgbClr val="000000">
                <a:alpha val="9803"/>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900">
              <a:solidFill>
                <a:schemeClr val="lt1"/>
              </a:solidFill>
              <a:latin typeface="Arial"/>
              <a:ea typeface="Arial"/>
              <a:cs typeface="Arial"/>
              <a:sym typeface="Arial"/>
            </a:endParaRPr>
          </a:p>
        </p:txBody>
      </p:sp>
      <p:cxnSp>
        <p:nvCxnSpPr>
          <p:cNvPr id="369" name="Shape 369"/>
          <p:cNvCxnSpPr/>
          <p:nvPr/>
        </p:nvCxnSpPr>
        <p:spPr>
          <a:xfrm rot="10800000">
            <a:off x="1800891" y="3372624"/>
            <a:ext cx="589936" cy="0"/>
          </a:xfrm>
          <a:prstGeom prst="straightConnector1">
            <a:avLst/>
          </a:prstGeom>
          <a:noFill/>
          <a:ln w="9525" cap="flat" cmpd="sng">
            <a:solidFill>
              <a:schemeClr val="accent1"/>
            </a:solidFill>
            <a:prstDash val="solid"/>
            <a:miter lim="800000"/>
            <a:headEnd type="none" w="sm" len="sm"/>
            <a:tailEnd type="none" w="sm" len="sm"/>
          </a:ln>
        </p:spPr>
      </p:cxnSp>
      <p:cxnSp>
        <p:nvCxnSpPr>
          <p:cNvPr id="370" name="Shape 370"/>
          <p:cNvCxnSpPr/>
          <p:nvPr/>
        </p:nvCxnSpPr>
        <p:spPr>
          <a:xfrm rot="10800000">
            <a:off x="10242612" y="3372624"/>
            <a:ext cx="589936" cy="0"/>
          </a:xfrm>
          <a:prstGeom prst="straightConnector1">
            <a:avLst/>
          </a:prstGeom>
          <a:noFill/>
          <a:ln w="9525" cap="flat" cmpd="sng">
            <a:solidFill>
              <a:schemeClr val="accent1"/>
            </a:solidFill>
            <a:prstDash val="solid"/>
            <a:miter lim="800000"/>
            <a:headEnd type="none" w="sm" len="sm"/>
            <a:tailEnd type="none" w="sm" len="sm"/>
          </a:ln>
        </p:spPr>
      </p:cxnSp>
      <p:grpSp>
        <p:nvGrpSpPr>
          <p:cNvPr id="371" name="Shape 371"/>
          <p:cNvGrpSpPr/>
          <p:nvPr/>
        </p:nvGrpSpPr>
        <p:grpSpPr>
          <a:xfrm>
            <a:off x="591524" y="619433"/>
            <a:ext cx="2743201" cy="2809568"/>
            <a:chOff x="1179872" y="1238865"/>
            <a:chExt cx="5486400" cy="5619135"/>
          </a:xfrm>
        </p:grpSpPr>
        <p:cxnSp>
          <p:nvCxnSpPr>
            <p:cNvPr id="372" name="Shape 372"/>
            <p:cNvCxnSpPr/>
            <p:nvPr/>
          </p:nvCxnSpPr>
          <p:spPr>
            <a:xfrm flipH="1">
              <a:off x="2035277" y="1238865"/>
              <a:ext cx="3775588" cy="3775588"/>
            </a:xfrm>
            <a:prstGeom prst="straightConnector1">
              <a:avLst/>
            </a:prstGeom>
            <a:noFill/>
            <a:ln w="9525" cap="flat" cmpd="sng">
              <a:solidFill>
                <a:srgbClr val="D8D8D8"/>
              </a:solidFill>
              <a:prstDash val="solid"/>
              <a:miter lim="800000"/>
              <a:headEnd type="none" w="sm" len="sm"/>
              <a:tailEnd type="none" w="sm" len="sm"/>
            </a:ln>
          </p:spPr>
        </p:cxnSp>
        <p:cxnSp>
          <p:nvCxnSpPr>
            <p:cNvPr id="373" name="Shape 373"/>
            <p:cNvCxnSpPr/>
            <p:nvPr/>
          </p:nvCxnSpPr>
          <p:spPr>
            <a:xfrm flipH="1">
              <a:off x="1445342" y="2271252"/>
              <a:ext cx="3775588" cy="3775588"/>
            </a:xfrm>
            <a:prstGeom prst="straightConnector1">
              <a:avLst/>
            </a:prstGeom>
            <a:noFill/>
            <a:ln w="9525" cap="flat" cmpd="sng">
              <a:solidFill>
                <a:srgbClr val="D8D8D8"/>
              </a:solidFill>
              <a:prstDash val="solid"/>
              <a:miter lim="800000"/>
              <a:headEnd type="none" w="sm" len="sm"/>
              <a:tailEnd type="none" w="sm" len="sm"/>
            </a:ln>
          </p:spPr>
        </p:cxnSp>
        <p:cxnSp>
          <p:nvCxnSpPr>
            <p:cNvPr id="374" name="Shape 374"/>
            <p:cNvCxnSpPr/>
            <p:nvPr/>
          </p:nvCxnSpPr>
          <p:spPr>
            <a:xfrm flipH="1">
              <a:off x="1179872" y="3082412"/>
              <a:ext cx="3775588" cy="3775588"/>
            </a:xfrm>
            <a:prstGeom prst="straightConnector1">
              <a:avLst/>
            </a:prstGeom>
            <a:noFill/>
            <a:ln w="9525" cap="flat" cmpd="sng">
              <a:solidFill>
                <a:srgbClr val="D8D8D8"/>
              </a:solidFill>
              <a:prstDash val="solid"/>
              <a:miter lim="800000"/>
              <a:headEnd type="none" w="sm" len="sm"/>
              <a:tailEnd type="none" w="sm" len="sm"/>
            </a:ln>
          </p:spPr>
        </p:cxnSp>
        <p:cxnSp>
          <p:nvCxnSpPr>
            <p:cNvPr id="375" name="Shape 375"/>
            <p:cNvCxnSpPr/>
            <p:nvPr/>
          </p:nvCxnSpPr>
          <p:spPr>
            <a:xfrm flipH="1">
              <a:off x="2890685" y="1861664"/>
              <a:ext cx="3775588" cy="3775588"/>
            </a:xfrm>
            <a:prstGeom prst="straightConnector1">
              <a:avLst/>
            </a:prstGeom>
            <a:noFill/>
            <a:ln w="9525" cap="flat" cmpd="sng">
              <a:solidFill>
                <a:srgbClr val="D8D8D8"/>
              </a:solidFill>
              <a:prstDash val="solid"/>
              <a:miter lim="800000"/>
              <a:headEnd type="none" w="sm" len="sm"/>
              <a:tailEnd type="none" w="sm" len="sm"/>
            </a:ln>
          </p:spPr>
        </p:cxnSp>
      </p:grpSp>
      <p:grpSp>
        <p:nvGrpSpPr>
          <p:cNvPr id="376" name="Shape 376"/>
          <p:cNvGrpSpPr/>
          <p:nvPr/>
        </p:nvGrpSpPr>
        <p:grpSpPr>
          <a:xfrm>
            <a:off x="9057099" y="4658807"/>
            <a:ext cx="2743201" cy="2809568"/>
            <a:chOff x="18111021" y="9317613"/>
            <a:chExt cx="5486400" cy="5619135"/>
          </a:xfrm>
        </p:grpSpPr>
        <p:cxnSp>
          <p:nvCxnSpPr>
            <p:cNvPr id="377" name="Shape 377"/>
            <p:cNvCxnSpPr/>
            <p:nvPr/>
          </p:nvCxnSpPr>
          <p:spPr>
            <a:xfrm flipH="1">
              <a:off x="18966426" y="9317613"/>
              <a:ext cx="3775588" cy="3775588"/>
            </a:xfrm>
            <a:prstGeom prst="straightConnector1">
              <a:avLst/>
            </a:prstGeom>
            <a:noFill/>
            <a:ln w="9525" cap="flat" cmpd="sng">
              <a:solidFill>
                <a:srgbClr val="D8D8D8"/>
              </a:solidFill>
              <a:prstDash val="solid"/>
              <a:miter lim="800000"/>
              <a:headEnd type="none" w="sm" len="sm"/>
              <a:tailEnd type="none" w="sm" len="sm"/>
            </a:ln>
          </p:spPr>
        </p:cxnSp>
        <p:cxnSp>
          <p:nvCxnSpPr>
            <p:cNvPr id="378" name="Shape 378"/>
            <p:cNvCxnSpPr/>
            <p:nvPr/>
          </p:nvCxnSpPr>
          <p:spPr>
            <a:xfrm flipH="1">
              <a:off x="18376492" y="10350000"/>
              <a:ext cx="3775588" cy="3775588"/>
            </a:xfrm>
            <a:prstGeom prst="straightConnector1">
              <a:avLst/>
            </a:prstGeom>
            <a:noFill/>
            <a:ln w="9525" cap="flat" cmpd="sng">
              <a:solidFill>
                <a:srgbClr val="D8D8D8"/>
              </a:solidFill>
              <a:prstDash val="solid"/>
              <a:miter lim="800000"/>
              <a:headEnd type="none" w="sm" len="sm"/>
              <a:tailEnd type="none" w="sm" len="sm"/>
            </a:ln>
          </p:spPr>
        </p:cxnSp>
        <p:cxnSp>
          <p:nvCxnSpPr>
            <p:cNvPr id="379" name="Shape 379"/>
            <p:cNvCxnSpPr/>
            <p:nvPr/>
          </p:nvCxnSpPr>
          <p:spPr>
            <a:xfrm flipH="1">
              <a:off x="18111021" y="11161160"/>
              <a:ext cx="3775588" cy="3775588"/>
            </a:xfrm>
            <a:prstGeom prst="straightConnector1">
              <a:avLst/>
            </a:prstGeom>
            <a:noFill/>
            <a:ln w="9525" cap="flat" cmpd="sng">
              <a:solidFill>
                <a:srgbClr val="D8D8D8"/>
              </a:solidFill>
              <a:prstDash val="solid"/>
              <a:miter lim="800000"/>
              <a:headEnd type="none" w="sm" len="sm"/>
              <a:tailEnd type="none" w="sm" len="sm"/>
            </a:ln>
          </p:spPr>
        </p:cxnSp>
        <p:cxnSp>
          <p:nvCxnSpPr>
            <p:cNvPr id="380" name="Shape 380"/>
            <p:cNvCxnSpPr/>
            <p:nvPr/>
          </p:nvCxnSpPr>
          <p:spPr>
            <a:xfrm flipH="1">
              <a:off x="19821834" y="9940412"/>
              <a:ext cx="3775588" cy="3775588"/>
            </a:xfrm>
            <a:prstGeom prst="straightConnector1">
              <a:avLst/>
            </a:prstGeom>
            <a:noFill/>
            <a:ln w="9525" cap="flat" cmpd="sng">
              <a:solidFill>
                <a:srgbClr val="D8D8D8"/>
              </a:solidFill>
              <a:prstDash val="solid"/>
              <a:miter lim="800000"/>
              <a:headEnd type="none" w="sm" len="sm"/>
              <a:tailEnd type="none" w="sm" len="sm"/>
            </a:ln>
          </p:spPr>
        </p:cxnSp>
      </p:grpSp>
      <p:sp>
        <p:nvSpPr>
          <p:cNvPr id="381" name="Shape 381"/>
          <p:cNvSpPr txBox="1"/>
          <p:nvPr/>
        </p:nvSpPr>
        <p:spPr>
          <a:xfrm>
            <a:off x="3657200" y="2818626"/>
            <a:ext cx="5487200" cy="115416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6900" b="1" dirty="0">
                <a:solidFill>
                  <a:srgbClr val="323F4F"/>
                </a:solidFill>
                <a:latin typeface="Arial"/>
                <a:ea typeface="Arial"/>
                <a:cs typeface="Arial"/>
                <a:sym typeface="Arial"/>
              </a:rPr>
              <a:t>Thank you</a:t>
            </a:r>
            <a:endParaRPr sz="6900" b="1" dirty="0">
              <a:solidFill>
                <a:srgbClr val="323F4F"/>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Shape 137"/>
          <p:cNvSpPr txBox="1"/>
          <p:nvPr/>
        </p:nvSpPr>
        <p:spPr>
          <a:xfrm>
            <a:off x="335902" y="233265"/>
            <a:ext cx="7578600" cy="831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4800" b="1" dirty="0">
                <a:solidFill>
                  <a:srgbClr val="999999"/>
                </a:solidFill>
              </a:rPr>
              <a:t>Motivation</a:t>
            </a:r>
            <a:endParaRPr sz="4800" b="1" dirty="0">
              <a:solidFill>
                <a:srgbClr val="999999"/>
              </a:solidFill>
              <a:latin typeface="Arial"/>
              <a:ea typeface="Arial"/>
              <a:cs typeface="Arial"/>
              <a:sym typeface="Arial"/>
            </a:endParaRPr>
          </a:p>
        </p:txBody>
      </p:sp>
      <p:pic>
        <p:nvPicPr>
          <p:cNvPr id="1028" name="Picture 4" descr="medical imageì ëí ì´ë¯¸ì§ ê²ìê²°ê³¼">
            <a:extLst>
              <a:ext uri="{FF2B5EF4-FFF2-40B4-BE49-F238E27FC236}">
                <a16:creationId xmlns:a16="http://schemas.microsoft.com/office/drawing/2014/main" id="{DC3389B4-FEE3-4359-ACF0-DB0B077B6B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10946" y="2009111"/>
            <a:ext cx="5005402" cy="332947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AIì ëí ì´ë¯¸ì§ ê²ìê²°ê³¼">
            <a:extLst>
              <a:ext uri="{FF2B5EF4-FFF2-40B4-BE49-F238E27FC236}">
                <a16:creationId xmlns:a16="http://schemas.microsoft.com/office/drawing/2014/main" id="{25535982-CE3E-427E-B2CD-D9F9C185109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5652" y="2009111"/>
            <a:ext cx="5005402" cy="332947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0C0221B6-1B9C-4D0C-AD25-B54BBC9C2246}"/>
              </a:ext>
            </a:extLst>
          </p:cNvPr>
          <p:cNvSpPr txBox="1"/>
          <p:nvPr/>
        </p:nvSpPr>
        <p:spPr>
          <a:xfrm>
            <a:off x="9146676" y="6473045"/>
            <a:ext cx="4539343" cy="307777"/>
          </a:xfrm>
          <a:prstGeom prst="rect">
            <a:avLst/>
          </a:prstGeom>
          <a:noFill/>
        </p:spPr>
        <p:txBody>
          <a:bodyPr wrap="square" rtlCol="0">
            <a:spAutoFit/>
          </a:bodyPr>
          <a:lstStyle/>
          <a:p>
            <a:r>
              <a:rPr lang="en-US" altLang="ko-KR" dirty="0"/>
              <a:t>Images  from Science Times [2018] </a:t>
            </a:r>
            <a:endParaRPr lang="ko-KR" altLang="en-US" dirty="0"/>
          </a:p>
        </p:txBody>
      </p:sp>
    </p:spTree>
    <p:extLst>
      <p:ext uri="{BB962C8B-B14F-4D97-AF65-F5344CB8AC3E}">
        <p14:creationId xmlns:p14="http://schemas.microsoft.com/office/powerpoint/2010/main" val="1092283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Shape 137"/>
          <p:cNvSpPr txBox="1"/>
          <p:nvPr/>
        </p:nvSpPr>
        <p:spPr>
          <a:xfrm>
            <a:off x="335902" y="233265"/>
            <a:ext cx="7578600" cy="831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4800" b="1" dirty="0">
                <a:solidFill>
                  <a:srgbClr val="999999"/>
                </a:solidFill>
              </a:rPr>
              <a:t>Motivation</a:t>
            </a:r>
            <a:endParaRPr sz="4800" b="1" dirty="0">
              <a:solidFill>
                <a:srgbClr val="999999"/>
              </a:solidFill>
              <a:latin typeface="Arial"/>
              <a:ea typeface="Arial"/>
              <a:cs typeface="Arial"/>
              <a:sym typeface="Arial"/>
            </a:endParaRPr>
          </a:p>
        </p:txBody>
      </p:sp>
      <p:pic>
        <p:nvPicPr>
          <p:cNvPr id="3" name="그림 2">
            <a:extLst>
              <a:ext uri="{FF2B5EF4-FFF2-40B4-BE49-F238E27FC236}">
                <a16:creationId xmlns:a16="http://schemas.microsoft.com/office/drawing/2014/main" id="{A60A5ACC-92C8-493A-AC1E-16AC696A2F25}"/>
              </a:ext>
            </a:extLst>
          </p:cNvPr>
          <p:cNvPicPr>
            <a:picLocks noChangeAspect="1"/>
          </p:cNvPicPr>
          <p:nvPr/>
        </p:nvPicPr>
        <p:blipFill>
          <a:blip r:embed="rId3"/>
          <a:stretch>
            <a:fillRect/>
          </a:stretch>
        </p:blipFill>
        <p:spPr>
          <a:xfrm>
            <a:off x="905069" y="1288200"/>
            <a:ext cx="5022850" cy="5002094"/>
          </a:xfrm>
          <a:prstGeom prst="rect">
            <a:avLst/>
          </a:prstGeom>
        </p:spPr>
      </p:pic>
      <p:sp>
        <p:nvSpPr>
          <p:cNvPr id="4" name="TextBox 3">
            <a:extLst>
              <a:ext uri="{FF2B5EF4-FFF2-40B4-BE49-F238E27FC236}">
                <a16:creationId xmlns:a16="http://schemas.microsoft.com/office/drawing/2014/main" id="{D5572636-0E50-4EE0-B030-D2157D027756}"/>
              </a:ext>
            </a:extLst>
          </p:cNvPr>
          <p:cNvSpPr txBox="1"/>
          <p:nvPr/>
        </p:nvSpPr>
        <p:spPr>
          <a:xfrm>
            <a:off x="7169281" y="2973639"/>
            <a:ext cx="3384376" cy="1631216"/>
          </a:xfrm>
          <a:prstGeom prst="rect">
            <a:avLst/>
          </a:prstGeom>
          <a:noFill/>
        </p:spPr>
        <p:txBody>
          <a:bodyPr wrap="square" rtlCol="0">
            <a:spAutoFit/>
          </a:bodyPr>
          <a:lstStyle/>
          <a:p>
            <a:r>
              <a:rPr lang="en-US" altLang="ko-KR" sz="2000" b="1" dirty="0">
                <a:latin typeface="Apple SD Gothic Neo" panose="02000300000000000000" pitchFamily="2" charset="-127"/>
                <a:ea typeface="Apple SD Gothic Neo" panose="02000300000000000000" pitchFamily="2" charset="-127"/>
                <a:cs typeface="Bodoni MT" panose="020F0502020204030204" pitchFamily="34" charset="0"/>
              </a:rPr>
              <a:t>Black = Air</a:t>
            </a:r>
          </a:p>
          <a:p>
            <a:endParaRPr lang="en-US" altLang="ko-KR" sz="2000" b="1" dirty="0">
              <a:latin typeface="Apple SD Gothic Neo" panose="02000300000000000000" pitchFamily="2" charset="-127"/>
              <a:ea typeface="Apple SD Gothic Neo" panose="02000300000000000000" pitchFamily="2" charset="-127"/>
              <a:cs typeface="Bodoni MT" panose="020F0502020204030204" pitchFamily="34" charset="0"/>
            </a:endParaRPr>
          </a:p>
          <a:p>
            <a:r>
              <a:rPr lang="en-US" altLang="ko-KR" sz="2000" b="1" dirty="0">
                <a:latin typeface="Apple SD Gothic Neo" panose="02000300000000000000" pitchFamily="2" charset="-127"/>
                <a:ea typeface="Apple SD Gothic Neo" panose="02000300000000000000" pitchFamily="2" charset="-127"/>
                <a:cs typeface="Bodoni MT" panose="020F0502020204030204" pitchFamily="34" charset="0"/>
              </a:rPr>
              <a:t>White = Bone</a:t>
            </a:r>
          </a:p>
          <a:p>
            <a:endParaRPr lang="en-US" altLang="ko-KR" sz="2000" b="1" dirty="0">
              <a:latin typeface="Apple SD Gothic Neo" panose="02000300000000000000" pitchFamily="2" charset="-127"/>
              <a:ea typeface="Apple SD Gothic Neo" panose="02000300000000000000" pitchFamily="2" charset="-127"/>
              <a:cs typeface="Bodoni MT" panose="020F0502020204030204" pitchFamily="34" charset="0"/>
            </a:endParaRPr>
          </a:p>
          <a:p>
            <a:r>
              <a:rPr lang="en-US" altLang="ko-KR" sz="2000" b="1" dirty="0">
                <a:latin typeface="Apple SD Gothic Neo" panose="02000300000000000000" pitchFamily="2" charset="-127"/>
                <a:ea typeface="Apple SD Gothic Neo" panose="02000300000000000000" pitchFamily="2" charset="-127"/>
                <a:cs typeface="Bodoni MT" panose="020F0502020204030204" pitchFamily="34" charset="0"/>
              </a:rPr>
              <a:t>Grey = Tissue or Fluid</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3" name="Shape 153"/>
          <p:cNvSpPr txBox="1"/>
          <p:nvPr/>
        </p:nvSpPr>
        <p:spPr>
          <a:xfrm>
            <a:off x="457199" y="457200"/>
            <a:ext cx="9554547" cy="831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4800" b="1" dirty="0">
                <a:solidFill>
                  <a:srgbClr val="999999"/>
                </a:solidFill>
                <a:latin typeface="Arial"/>
                <a:ea typeface="Arial"/>
                <a:cs typeface="Arial"/>
                <a:sym typeface="Arial"/>
              </a:rPr>
              <a:t>Normal vs. Pneumonia Patient</a:t>
            </a:r>
            <a:endParaRPr sz="4800" b="1" dirty="0">
              <a:solidFill>
                <a:srgbClr val="999999"/>
              </a:solidFill>
              <a:latin typeface="Arial"/>
              <a:ea typeface="Arial"/>
              <a:cs typeface="Arial"/>
              <a:sym typeface="Arial"/>
            </a:endParaRPr>
          </a:p>
        </p:txBody>
      </p:sp>
      <p:pic>
        <p:nvPicPr>
          <p:cNvPr id="16" name="그림 15">
            <a:extLst>
              <a:ext uri="{FF2B5EF4-FFF2-40B4-BE49-F238E27FC236}">
                <a16:creationId xmlns:a16="http://schemas.microsoft.com/office/drawing/2014/main" id="{3D5B82CE-829E-4F48-B8C9-871B3D28415E}"/>
              </a:ext>
            </a:extLst>
          </p:cNvPr>
          <p:cNvPicPr>
            <a:picLocks noChangeAspect="1"/>
          </p:cNvPicPr>
          <p:nvPr/>
        </p:nvPicPr>
        <p:blipFill>
          <a:blip r:embed="rId3"/>
          <a:stretch>
            <a:fillRect/>
          </a:stretch>
        </p:blipFill>
        <p:spPr>
          <a:xfrm>
            <a:off x="1334278" y="1288200"/>
            <a:ext cx="9144000" cy="4490692"/>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5" name="Shape 175"/>
          <p:cNvSpPr txBox="1"/>
          <p:nvPr/>
        </p:nvSpPr>
        <p:spPr>
          <a:xfrm>
            <a:off x="457200" y="457200"/>
            <a:ext cx="7578600" cy="831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4800" b="1" dirty="0">
                <a:solidFill>
                  <a:srgbClr val="999999"/>
                </a:solidFill>
              </a:rPr>
              <a:t>Main Goals</a:t>
            </a:r>
            <a:endParaRPr sz="4800" b="1" dirty="0">
              <a:solidFill>
                <a:srgbClr val="999999"/>
              </a:solidFill>
              <a:latin typeface="Arial"/>
              <a:ea typeface="Arial"/>
              <a:cs typeface="Arial"/>
              <a:sym typeface="Arial"/>
            </a:endParaRPr>
          </a:p>
        </p:txBody>
      </p:sp>
      <p:pic>
        <p:nvPicPr>
          <p:cNvPr id="22" name="그림 21">
            <a:extLst>
              <a:ext uri="{FF2B5EF4-FFF2-40B4-BE49-F238E27FC236}">
                <a16:creationId xmlns:a16="http://schemas.microsoft.com/office/drawing/2014/main" id="{EEEBA206-4187-4B6A-B8CA-C246292A7B25}"/>
              </a:ext>
            </a:extLst>
          </p:cNvPr>
          <p:cNvPicPr>
            <a:picLocks noChangeAspect="1"/>
          </p:cNvPicPr>
          <p:nvPr/>
        </p:nvPicPr>
        <p:blipFill>
          <a:blip r:embed="rId3"/>
          <a:stretch>
            <a:fillRect/>
          </a:stretch>
        </p:blipFill>
        <p:spPr>
          <a:xfrm>
            <a:off x="457200" y="1448133"/>
            <a:ext cx="4973216" cy="4952667"/>
          </a:xfrm>
          <a:prstGeom prst="rect">
            <a:avLst/>
          </a:prstGeom>
        </p:spPr>
      </p:pic>
      <p:sp>
        <p:nvSpPr>
          <p:cNvPr id="23" name="TextBox 22">
            <a:extLst>
              <a:ext uri="{FF2B5EF4-FFF2-40B4-BE49-F238E27FC236}">
                <a16:creationId xmlns:a16="http://schemas.microsoft.com/office/drawing/2014/main" id="{B4C07CB0-C51C-450B-A717-27D1DA3CB1B0}"/>
              </a:ext>
            </a:extLst>
          </p:cNvPr>
          <p:cNvSpPr txBox="1"/>
          <p:nvPr/>
        </p:nvSpPr>
        <p:spPr>
          <a:xfrm>
            <a:off x="5789206" y="3042466"/>
            <a:ext cx="6228624" cy="1015663"/>
          </a:xfrm>
          <a:prstGeom prst="rect">
            <a:avLst/>
          </a:prstGeom>
          <a:noFill/>
        </p:spPr>
        <p:txBody>
          <a:bodyPr wrap="square" rtlCol="0">
            <a:spAutoFit/>
          </a:bodyPr>
          <a:lstStyle/>
          <a:p>
            <a:r>
              <a:rPr lang="en-US" altLang="ko-KR" sz="2000" b="1" dirty="0">
                <a:latin typeface="Apple SD Gothic Neo" panose="02000300000000000000" pitchFamily="2" charset="-127"/>
                <a:ea typeface="Apple SD Gothic Neo" panose="02000300000000000000" pitchFamily="2" charset="-127"/>
                <a:cs typeface="Bodoni MT" panose="020F0502020204030204" pitchFamily="34" charset="0"/>
              </a:rPr>
              <a:t>Our main goal is to detect Lung Opacity </a:t>
            </a:r>
          </a:p>
          <a:p>
            <a:r>
              <a:rPr lang="en-US" altLang="ko-KR" sz="2000" b="1" dirty="0">
                <a:latin typeface="Apple SD Gothic Neo" panose="02000300000000000000" pitchFamily="2" charset="-127"/>
                <a:ea typeface="Apple SD Gothic Neo" panose="02000300000000000000" pitchFamily="2" charset="-127"/>
                <a:cs typeface="Bodoni MT" panose="020F0502020204030204" pitchFamily="34" charset="0"/>
              </a:rPr>
              <a:t>bounding box by object detection method on Chest X-Ray(CXR) input image</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Shape 196"/>
          <p:cNvSpPr/>
          <p:nvPr/>
        </p:nvSpPr>
        <p:spPr>
          <a:xfrm>
            <a:off x="0" y="4319925"/>
            <a:ext cx="12198000" cy="2538000"/>
          </a:xfrm>
          <a:prstGeom prst="rect">
            <a:avLst/>
          </a:pr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97" name="Shape 197"/>
          <p:cNvSpPr/>
          <p:nvPr/>
        </p:nvSpPr>
        <p:spPr>
          <a:xfrm>
            <a:off x="0" y="75"/>
            <a:ext cx="12198000" cy="4320000"/>
          </a:xfrm>
          <a:prstGeom prst="rect">
            <a:avLst/>
          </a:prstGeom>
          <a:solidFill>
            <a:srgbClr val="EFEFE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98" name="Shape 198"/>
          <p:cNvSpPr txBox="1"/>
          <p:nvPr/>
        </p:nvSpPr>
        <p:spPr>
          <a:xfrm>
            <a:off x="0" y="0"/>
            <a:ext cx="12198000" cy="68580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4800" b="1" dirty="0">
                <a:solidFill>
                  <a:srgbClr val="666666"/>
                </a:solidFill>
              </a:rPr>
              <a:t>2. Related Work</a:t>
            </a:r>
            <a:endParaRPr sz="4800" b="1" dirty="0">
              <a:solidFill>
                <a:srgbClr val="666666"/>
              </a:solidFill>
              <a:latin typeface="Arial"/>
              <a:ea typeface="Arial"/>
              <a:cs typeface="Arial"/>
              <a:sym typeface="Arial"/>
            </a:endParaRPr>
          </a:p>
        </p:txBody>
      </p:sp>
      <p:sp>
        <p:nvSpPr>
          <p:cNvPr id="199" name="Shape 199"/>
          <p:cNvSpPr/>
          <p:nvPr/>
        </p:nvSpPr>
        <p:spPr>
          <a:xfrm>
            <a:off x="0" y="4154300"/>
            <a:ext cx="12198000" cy="165900"/>
          </a:xfrm>
          <a:prstGeom prst="rect">
            <a:avLst/>
          </a:prstGeom>
          <a:solidFill>
            <a:srgbClr val="B7B7B7"/>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6" name="Shape 206"/>
          <p:cNvSpPr txBox="1"/>
          <p:nvPr/>
        </p:nvSpPr>
        <p:spPr>
          <a:xfrm>
            <a:off x="457200" y="457200"/>
            <a:ext cx="8167800" cy="831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4800" b="1" dirty="0" err="1">
                <a:solidFill>
                  <a:srgbClr val="999999"/>
                </a:solidFill>
              </a:rPr>
              <a:t>RetinaNet</a:t>
            </a:r>
            <a:r>
              <a:rPr lang="en-US" sz="4800" b="1" dirty="0">
                <a:solidFill>
                  <a:srgbClr val="999999"/>
                </a:solidFill>
              </a:rPr>
              <a:t> – Focal Loss</a:t>
            </a:r>
            <a:endParaRPr sz="4800" b="1" dirty="0">
              <a:solidFill>
                <a:srgbClr val="999999"/>
              </a:solidFill>
              <a:latin typeface="Arial"/>
              <a:ea typeface="Arial"/>
              <a:cs typeface="Arial"/>
              <a:sym typeface="Arial"/>
            </a:endParaRPr>
          </a:p>
        </p:txBody>
      </p:sp>
      <p:pic>
        <p:nvPicPr>
          <p:cNvPr id="3" name="그림 2">
            <a:extLst>
              <a:ext uri="{FF2B5EF4-FFF2-40B4-BE49-F238E27FC236}">
                <a16:creationId xmlns:a16="http://schemas.microsoft.com/office/drawing/2014/main" id="{4A9493E3-E753-FB4B-B9DE-0809C0C552EE}"/>
              </a:ext>
            </a:extLst>
          </p:cNvPr>
          <p:cNvPicPr>
            <a:picLocks noChangeAspect="1"/>
          </p:cNvPicPr>
          <p:nvPr/>
        </p:nvPicPr>
        <p:blipFill rotWithShape="1">
          <a:blip r:embed="rId3"/>
          <a:srcRect l="18672" r="11748" b="9618"/>
          <a:stretch/>
        </p:blipFill>
        <p:spPr>
          <a:xfrm>
            <a:off x="2211139" y="2649007"/>
            <a:ext cx="6597616" cy="1559985"/>
          </a:xfrm>
          <a:prstGeom prst="rect">
            <a:avLst/>
          </a:prstGeom>
        </p:spPr>
      </p:pic>
    </p:spTree>
    <p:extLst>
      <p:ext uri="{BB962C8B-B14F-4D97-AF65-F5344CB8AC3E}">
        <p14:creationId xmlns:p14="http://schemas.microsoft.com/office/powerpoint/2010/main" val="4207589640"/>
      </p:ext>
    </p:extLst>
  </p:cSld>
  <p:clrMapOvr>
    <a:masterClrMapping/>
  </p:clrMapOvr>
</p:sld>
</file>

<file path=ppt/theme/theme1.xml><?xml version="1.0" encoding="utf-8"?>
<a:theme xmlns:a="http://schemas.openxmlformats.org/drawingml/2006/main" name="Office 테마">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4320</TotalTime>
  <Words>3126</Words>
  <Application>Microsoft Office PowerPoint</Application>
  <PresentationFormat>와이드스크린</PresentationFormat>
  <Paragraphs>294</Paragraphs>
  <Slides>32</Slides>
  <Notes>32</Notes>
  <HiddenSlides>0</HiddenSlides>
  <MMClips>0</MMClips>
  <ScaleCrop>false</ScaleCrop>
  <HeadingPairs>
    <vt:vector size="6" baseType="variant">
      <vt:variant>
        <vt:lpstr>사용한 글꼴</vt:lpstr>
      </vt:variant>
      <vt:variant>
        <vt:i4>5</vt:i4>
      </vt:variant>
      <vt:variant>
        <vt:lpstr>테마</vt:lpstr>
      </vt:variant>
      <vt:variant>
        <vt:i4>1</vt:i4>
      </vt:variant>
      <vt:variant>
        <vt:lpstr>슬라이드 제목</vt:lpstr>
      </vt:variant>
      <vt:variant>
        <vt:i4>32</vt:i4>
      </vt:variant>
    </vt:vector>
  </HeadingPairs>
  <TitlesOfParts>
    <vt:vector size="38" baseType="lpstr">
      <vt:lpstr>Apple SD Gothic Neo</vt:lpstr>
      <vt:lpstr>Bodoni MT</vt:lpstr>
      <vt:lpstr>Arial</vt:lpstr>
      <vt:lpstr>Open Sans</vt:lpstr>
      <vt:lpstr>Verdana</vt:lpstr>
      <vt:lpstr>Office 테마</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HHS</dc:creator>
  <cp:lastModifiedBy>하 현수</cp:lastModifiedBy>
  <cp:revision>42</cp:revision>
  <dcterms:modified xsi:type="dcterms:W3CDTF">2019-05-23T20:17:48Z</dcterms:modified>
</cp:coreProperties>
</file>